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75" r:id="rId3"/>
    <p:sldId id="278" r:id="rId4"/>
    <p:sldId id="279" r:id="rId5"/>
    <p:sldId id="284" r:id="rId6"/>
    <p:sldId id="280" r:id="rId7"/>
    <p:sldId id="285" r:id="rId8"/>
    <p:sldId id="286" r:id="rId9"/>
    <p:sldId id="277" r:id="rId10"/>
    <p:sldId id="281" r:id="rId11"/>
    <p:sldId id="282" r:id="rId12"/>
    <p:sldId id="283" r:id="rId13"/>
    <p:sldId id="296" r:id="rId14"/>
    <p:sldId id="266" r:id="rId15"/>
    <p:sldId id="265" r:id="rId16"/>
    <p:sldId id="299" r:id="rId17"/>
    <p:sldId id="287" r:id="rId18"/>
    <p:sldId id="288" r:id="rId19"/>
    <p:sldId id="289" r:id="rId20"/>
    <p:sldId id="290" r:id="rId21"/>
    <p:sldId id="263" r:id="rId22"/>
    <p:sldId id="291" r:id="rId23"/>
    <p:sldId id="292" r:id="rId24"/>
    <p:sldId id="293" r:id="rId25"/>
    <p:sldId id="269" r:id="rId26"/>
    <p:sldId id="270" r:id="rId27"/>
    <p:sldId id="297" r:id="rId28"/>
    <p:sldId id="298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  <a:srgbClr val="FFFFFF"/>
    <a:srgbClr val="FF0000"/>
    <a:srgbClr val="00009D"/>
    <a:srgbClr val="F2745B"/>
    <a:srgbClr val="F575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84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587195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0499407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36CE9BC3-8621-4783-B6AB-D04312040787}" type="datetimeFigureOut">
              <a:rPr lang="zh-CN" altLang="en-US" smtClean="0"/>
              <a:pPr/>
              <a:t>2019/4/2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43431AB-AC15-41CB-B4BA-A642F2C7881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682686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36CE9BC3-8621-4783-B6AB-D04312040787}" type="datetimeFigureOut">
              <a:rPr lang="zh-CN" altLang="en-US" smtClean="0"/>
              <a:pPr/>
              <a:t>2019/4/2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43431AB-AC15-41CB-B4BA-A642F2C7881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8645324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7" y="-1906"/>
            <a:ext cx="12223751" cy="686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12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&#26080;&#35821;&#33391;&#24072;&#33410;&#36873;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&#26080;&#35821;&#33391;&#24072;&#20462;&#25913;&#29256;&#65288;&#26377;&#29255;&#23614;&#23383;&#24149;&#65289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MOOC&#33410;&#36873;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OOC&#33410;&#36873;.mp4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27993;&#22823;&#21307;&#23398;&#38498;&#24352;&#26195;&#26126;ppt\&#24352;&#26195;&#26126;&#35762;&#24231;\&#26080;&#35821;&#33391;&#24072;&#20462;&#25913;&#29256;&#65288;&#26377;&#29255;&#23614;&#23383;&#24149;&#65289;.mp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g.sj33.cn/uploads/allimg/201401/7-140129234454N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59" y="4212573"/>
            <a:ext cx="3474729" cy="2645427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4434532" y="3420354"/>
            <a:ext cx="26981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张晓明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浙江大学医学院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2019.4.2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589918" y="910694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以学生为中心</a:t>
            </a:r>
            <a:r>
              <a:rPr lang="en-US" altLang="zh-CN" sz="4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结合通识教育的“四有”专业课程建设</a:t>
            </a:r>
            <a:endParaRPr lang="en-US" altLang="zh-CN" sz="4000" b="1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60" name="Picture 4" descr="https://gss2.bdstatic.com/-fo3dSag_xI4khGkpoWK1HF6hhy/baike/w%3D268%3Bg%3D0/sign=ffd0ec56b03533faf5b6942890e89a22/3c6d55fbb2fb43168b2a1f2221a4462309f7d3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3566" y="4749420"/>
            <a:ext cx="1965390" cy="1767385"/>
          </a:xfrm>
          <a:prstGeom prst="rect">
            <a:avLst/>
          </a:prstGeom>
          <a:noFill/>
        </p:spPr>
      </p:pic>
      <p:pic>
        <p:nvPicPr>
          <p:cNvPr id="19462" name="Picture 6" descr="http://bms.zju.edu.cn/mobile/template/images/log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lum bright="-72000" contrast="90000"/>
          </a:blip>
          <a:srcRect/>
          <a:stretch>
            <a:fillRect/>
          </a:stretch>
        </p:blipFill>
        <p:spPr bwMode="auto">
          <a:xfrm>
            <a:off x="6977575" y="4931902"/>
            <a:ext cx="6219471" cy="105316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197290" y="2489944"/>
            <a:ext cx="9389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打造医学专业“金课”，培养有“温度”的卓越医学人才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4099733" y="225553"/>
            <a:ext cx="3804204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有理想</a:t>
            </a:r>
            <a:endParaRPr lang="zh-CN" altLang="en-US" sz="44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400321" y="2510449"/>
            <a:ext cx="4746348" cy="2816655"/>
            <a:chOff x="2388643" y="2145442"/>
            <a:chExt cx="7164729" cy="4064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329" r="9905"/>
            <a:stretch/>
          </p:blipFill>
          <p:spPr>
            <a:xfrm>
              <a:off x="2388643" y="2145442"/>
              <a:ext cx="7164729" cy="406400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746896" y="2794617"/>
              <a:ext cx="1987117" cy="2087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b="1" dirty="0" smtClean="0">
                  <a:solidFill>
                    <a:schemeClr val="bg1"/>
                  </a:solidFill>
                  <a:latin typeface="隶书" pitchFamily="49" charset="-122"/>
                  <a:ea typeface="隶书" pitchFamily="49" charset="-122"/>
                </a:rPr>
                <a:t>救死</a:t>
              </a:r>
              <a:endParaRPr lang="en-US" altLang="zh-CN" sz="4400" b="1" dirty="0" smtClean="0">
                <a:solidFill>
                  <a:schemeClr val="bg1"/>
                </a:solidFill>
                <a:latin typeface="隶书" pitchFamily="49" charset="-122"/>
                <a:ea typeface="隶书" pitchFamily="49" charset="-122"/>
              </a:endParaRPr>
            </a:p>
            <a:p>
              <a:r>
                <a:rPr lang="zh-CN" altLang="en-US" sz="4400" b="1" dirty="0" smtClean="0">
                  <a:solidFill>
                    <a:schemeClr val="bg1"/>
                  </a:solidFill>
                  <a:latin typeface="隶书" pitchFamily="49" charset="-122"/>
                  <a:ea typeface="隶书" pitchFamily="49" charset="-122"/>
                </a:rPr>
                <a:t>扶伤</a:t>
              </a:r>
              <a:endParaRPr lang="zh-CN" altLang="en-US" sz="4400" b="1" dirty="0">
                <a:solidFill>
                  <a:schemeClr val="bg1"/>
                </a:solidFill>
                <a:latin typeface="隶书" pitchFamily="49" charset="-122"/>
                <a:ea typeface="隶书" pitchFamily="49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508866" y="158630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有爱心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63097" y="1845444"/>
            <a:ext cx="4960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医学专业课：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人体解剖学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3097" y="2279567"/>
            <a:ext cx="65985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传统的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教学：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“冷冰冰”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的医学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专业课，令人望而生畏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50289" y="1580666"/>
            <a:ext cx="4423367" cy="5066830"/>
            <a:chOff x="7462923" y="1771736"/>
            <a:chExt cx="4423367" cy="506683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270" r="48417" b="6093"/>
            <a:stretch/>
          </p:blipFill>
          <p:spPr>
            <a:xfrm>
              <a:off x="7462923" y="2946386"/>
              <a:ext cx="4268755" cy="389218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7854221" y="1771736"/>
              <a:ext cx="403206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课程理应被打造成一</a:t>
              </a:r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门</a:t>
              </a:r>
              <a:endPara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</a:t>
              </a:r>
              <a:r>
                <a:rPr lang="zh-CN" altLang="en-US" sz="36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温度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的生命</a:t>
              </a:r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大课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70102" y="4098685"/>
            <a:ext cx="6239587" cy="1525968"/>
            <a:chOff x="1543952" y="4499415"/>
            <a:chExt cx="6239587" cy="1525968"/>
          </a:xfrm>
        </p:grpSpPr>
        <p:sp>
          <p:nvSpPr>
            <p:cNvPr id="9" name="圆角矩形 8"/>
            <p:cNvSpPr/>
            <p:nvPr/>
          </p:nvSpPr>
          <p:spPr>
            <a:xfrm>
              <a:off x="1543952" y="4499415"/>
              <a:ext cx="3886786" cy="152596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第一课堂</a:t>
              </a:r>
              <a:endPara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专业知识及</a:t>
              </a:r>
              <a:endPara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人文通识教育融合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右箭头 4"/>
            <p:cNvSpPr/>
            <p:nvPr/>
          </p:nvSpPr>
          <p:spPr>
            <a:xfrm>
              <a:off x="5430738" y="4725893"/>
              <a:ext cx="2352801" cy="1073012"/>
            </a:xfrm>
            <a:prstGeom prst="rightArrow">
              <a:avLst>
                <a:gd name="adj1" fmla="val 59133"/>
                <a:gd name="adj2" fmla="val 6054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644591" y="136122"/>
            <a:ext cx="10842171" cy="7641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有爱心</a:t>
            </a: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五边形 8"/>
          <p:cNvSpPr/>
          <p:nvPr/>
        </p:nvSpPr>
        <p:spPr>
          <a:xfrm>
            <a:off x="1032502" y="1336431"/>
            <a:ext cx="3419073" cy="1377293"/>
          </a:xfrm>
          <a:prstGeom prst="homePlate">
            <a:avLst>
              <a:gd name="adj" fmla="val 281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无语良师</a:t>
            </a:r>
            <a:r>
              <a:rPr lang="en-US" altLang="zh-CN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的纪念</a:t>
            </a:r>
            <a:endParaRPr lang="en-US" altLang="zh-CN" sz="21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事迹探寻</a:t>
            </a:r>
            <a:endParaRPr lang="en-US" altLang="zh-CN" sz="21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心愿介绍</a:t>
            </a:r>
            <a:endParaRPr lang="zh-CN" altLang="en-US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201462" y="1273309"/>
            <a:ext cx="6853378" cy="15035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课堂教学举例：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根据解剖各个器官模块，有针对性课堂介绍因不同系统疾病死亡的“无语良师”的事迹和心愿等。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http://bms.zju.edu.cn/attachments/2018-04/01-1522639989-71025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2894278"/>
            <a:ext cx="4980237" cy="3308402"/>
          </a:xfrm>
          <a:prstGeom prst="roundRect">
            <a:avLst/>
          </a:prstGeom>
          <a:noFill/>
        </p:spPr>
      </p:pic>
      <p:pic>
        <p:nvPicPr>
          <p:cNvPr id="28673" name="Picture 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1462" y="2894278"/>
            <a:ext cx="6853378" cy="34467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2913361" y="303216"/>
            <a:ext cx="6657044" cy="923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同学们的感想</a:t>
            </a: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/>
          <a:srcRect t="14322" b="19285"/>
          <a:stretch/>
        </p:blipFill>
        <p:spPr bwMode="auto">
          <a:xfrm>
            <a:off x="4240600" y="2150891"/>
            <a:ext cx="4002567" cy="338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/>
          <a:srcRect t="2190" r="2542" b="14215"/>
          <a:stretch/>
        </p:blipFill>
        <p:spPr bwMode="auto">
          <a:xfrm>
            <a:off x="155575" y="1466930"/>
            <a:ext cx="3967414" cy="439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0778" y="1941599"/>
            <a:ext cx="3447553" cy="403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770447" y="359596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“四有”课程建设</a:t>
            </a:r>
            <a:r>
              <a:rPr lang="en-US" altLang="zh-CN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有</a:t>
            </a: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爱心（教师认真教学）</a:t>
            </a: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Picture 4" descr="D:\Documents\Tencent Files\452877820\Image\C2C\4A42FA6CAF3ACE55833ABE31B31D89D4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1667" y="3460189"/>
            <a:ext cx="4344374" cy="289624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21" t="7685" r="1342" b="10957"/>
          <a:stretch/>
        </p:blipFill>
        <p:spPr bwMode="auto">
          <a:xfrm>
            <a:off x="770447" y="3460189"/>
            <a:ext cx="6425020" cy="28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021939" y="2399223"/>
            <a:ext cx="9693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我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的感悟：教师要以</a:t>
            </a:r>
            <a:r>
              <a:rPr lang="zh-CN" altLang="en-US" sz="3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为中心，要把学生当</a:t>
            </a:r>
            <a:r>
              <a:rPr lang="zh-CN" altLang="en-US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自己的孩子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1939" y="1630941"/>
            <a:ext cx="10590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“无语良师”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的人文教育，也同样教育老师要有爱心：“亲其师，信其道”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2575371" y="219435"/>
            <a:ext cx="7016663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有知识</a:t>
            </a:r>
            <a:endParaRPr lang="en-US" altLang="zh-CN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40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573297" y="2031397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如何达到有效的教学目标？</a:t>
            </a:r>
            <a:endParaRPr lang="zh-CN" altLang="en-US" sz="3200" b="1" dirty="0">
              <a:solidFill>
                <a:schemeClr val="bg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15403" y="2882222"/>
            <a:ext cx="8024883" cy="3491282"/>
            <a:chOff x="2115403" y="2882222"/>
            <a:chExt cx="8024883" cy="3491282"/>
          </a:xfrm>
        </p:grpSpPr>
        <p:sp>
          <p:nvSpPr>
            <p:cNvPr id="8" name="文本框 7"/>
            <p:cNvSpPr txBox="1"/>
            <p:nvPr/>
          </p:nvSpPr>
          <p:spPr>
            <a:xfrm>
              <a:off x="2115403" y="2882222"/>
              <a:ext cx="8024883" cy="34912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4">
                      <a:lumMod val="7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教师的教育理念</a:t>
              </a:r>
            </a:p>
            <a:p>
              <a:pPr algn="ctr"/>
              <a:endParaRPr lang="zh-CN" altLang="en-US" sz="2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/>
              <a:r>
                <a:rPr lang="zh-CN" altLang="en-US" sz="2800" b="1" dirty="0" smtClean="0">
                  <a:solidFill>
                    <a:schemeClr val="bg2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Wingdings" pitchFamily="2" charset="2"/>
                </a:rPr>
                <a:t>教育方法（配套的教育行为）</a:t>
              </a:r>
            </a:p>
            <a:p>
              <a:pPr algn="ctr"/>
              <a:endParaRPr lang="zh-CN" altLang="en-US" sz="2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Wingdings" pitchFamily="2" charset="2"/>
              </a:endParaRPr>
            </a:p>
            <a:p>
              <a:pPr algn="ctr"/>
              <a:r>
                <a:rPr lang="zh-CN" altLang="en-US" sz="2800" b="1" dirty="0" smtClean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Wingdings" pitchFamily="2" charset="2"/>
                </a:rPr>
                <a:t>学生的</a:t>
              </a:r>
              <a:r>
                <a:rPr lang="zh-CN" altLang="en-US" sz="2800" b="1" dirty="0" smtClean="0">
                  <a:solidFill>
                    <a:srgbClr val="860000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Wingdings" pitchFamily="2" charset="2"/>
                </a:rPr>
                <a:t>学习行为</a:t>
              </a:r>
            </a:p>
            <a:p>
              <a:pPr algn="ctr"/>
              <a:endParaRPr lang="zh-CN" altLang="en-US" sz="28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Wingdings" pitchFamily="2" charset="2"/>
              </a:endParaRPr>
            </a:p>
            <a:p>
              <a:pPr algn="ctr"/>
              <a:r>
                <a:rPr lang="zh-CN" altLang="en-US" sz="2800" b="1" dirty="0" smtClean="0">
                  <a:solidFill>
                    <a:srgbClr val="860000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Wingdings" pitchFamily="2" charset="2"/>
                </a:rPr>
                <a:t>学习效果</a:t>
              </a: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6110998" y="5133939"/>
              <a:ext cx="0" cy="32385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6083703" y="3414321"/>
              <a:ext cx="0" cy="32385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6097350" y="4287778"/>
              <a:ext cx="0" cy="32385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469231" y="5987535"/>
              <a:ext cx="36481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 err="1" smtClean="0">
                  <a:solidFill>
                    <a:srgbClr val="002060"/>
                  </a:solidFill>
                </a:rPr>
                <a:t>Kember</a:t>
              </a:r>
              <a:r>
                <a:rPr lang="en-US" altLang="zh-CN" i="1" dirty="0" smtClean="0">
                  <a:solidFill>
                    <a:srgbClr val="002060"/>
                  </a:solidFill>
                </a:rPr>
                <a:t>, D. High </a:t>
              </a:r>
              <a:r>
                <a:rPr lang="en-US" altLang="zh-CN" i="1" dirty="0" err="1" smtClean="0">
                  <a:solidFill>
                    <a:srgbClr val="002060"/>
                  </a:solidFill>
                </a:rPr>
                <a:t>Educ</a:t>
              </a:r>
              <a:r>
                <a:rPr lang="en-US" altLang="zh-CN" i="1" dirty="0" smtClean="0">
                  <a:solidFill>
                    <a:srgbClr val="002060"/>
                  </a:solidFill>
                </a:rPr>
                <a:t> (2009) 58:1–13</a:t>
              </a:r>
              <a:endParaRPr lang="en-US" altLang="zh-CN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533751" y="1276889"/>
            <a:ext cx="7188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（课程有专业知识，教师有教学方法）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2575371" y="219435"/>
            <a:ext cx="7016663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有知识</a:t>
            </a:r>
            <a:endParaRPr lang="en-US" altLang="zh-CN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40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65976" y="2931648"/>
            <a:ext cx="8024883" cy="3491282"/>
            <a:chOff x="2115403" y="2882222"/>
            <a:chExt cx="8024883" cy="3491282"/>
          </a:xfrm>
        </p:grpSpPr>
        <p:sp>
          <p:nvSpPr>
            <p:cNvPr id="8" name="文本框 7"/>
            <p:cNvSpPr txBox="1"/>
            <p:nvPr/>
          </p:nvSpPr>
          <p:spPr>
            <a:xfrm>
              <a:off x="2115403" y="2882222"/>
              <a:ext cx="8024883" cy="34912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6110998" y="5133939"/>
              <a:ext cx="0" cy="32385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6060280" y="3744081"/>
              <a:ext cx="0" cy="32385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469231" y="5987535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CN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533751" y="1276889"/>
            <a:ext cx="7188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（课程有专业知识，教师有教学方法）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87147" y="2967335"/>
            <a:ext cx="7784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当代教育心理学的建构主义理论认为教师要重视学生的情感领域，要成为学生建构知识的积极引导者，来激发学生的学习兴趣。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195384" y="4190654"/>
            <a:ext cx="7702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以学生为中心，构建思政人文教育与专业课程教育有机结合的课堂教学模式，激发同学们的理想和自我导向型学习的动力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452932" y="5616832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实现全程育人、全方位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育人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Picture 2" descr="https://timgsa.baidu.com/timg?image&amp;quality=80&amp;size=b9999_10000&amp;sec=1536038086842&amp;di=486b4641c4f8f608e2b80faf8bb93260&amp;imgtype=0&amp;src=http%3A%2F%2F5b0988e595225.cdn.sohucs.com%2Fimages%2F20171023%2Faeab4080c9024b5d80dafe1421cb4dd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7545" y="3564041"/>
            <a:ext cx="4103424" cy="3077570"/>
          </a:xfrm>
          <a:prstGeom prst="rect">
            <a:avLst/>
          </a:prstGeom>
          <a:noFill/>
        </p:spPr>
      </p:pic>
      <p:pic>
        <p:nvPicPr>
          <p:cNvPr id="12" name="Picture 2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7772" y="3564041"/>
            <a:ext cx="2906973" cy="305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âHumerusâçå¾çæç´¢ç»æ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139" y="1703355"/>
            <a:ext cx="3836809" cy="4914187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 bwMode="auto">
          <a:xfrm>
            <a:off x="344257" y="201010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有知识</a:t>
            </a:r>
            <a:endParaRPr lang="en-US" altLang="zh-CN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40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87547" y="1366992"/>
            <a:ext cx="75775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以学生为中心，改革教学内容和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形式：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52315" y="2448310"/>
            <a:ext cx="6959600" cy="51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2400" b="1" spc="3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CBL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(Case Based Learning)</a:t>
            </a:r>
            <a:r>
              <a:rPr lang="zh-CN" altLang="en-US" sz="24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和临床</a:t>
            </a:r>
            <a:r>
              <a:rPr lang="zh-CN" altLang="en-US" sz="2400" spc="3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结合</a:t>
            </a:r>
            <a:endParaRPr lang="en-US" altLang="zh-CN" sz="2400" spc="3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3795" name="Picture 3" descr="D:\Documents\Pictures\IMG_0073.JPG"/>
          <p:cNvPicPr>
            <a:picLocks noChangeAspect="1" noChangeArrowheads="1"/>
          </p:cNvPicPr>
          <p:nvPr/>
        </p:nvPicPr>
        <p:blipFill rotWithShape="1">
          <a:blip r:embed="rId2" cstate="print"/>
          <a:srcRect l="5804" r="10100"/>
          <a:stretch/>
        </p:blipFill>
        <p:spPr bwMode="auto">
          <a:xfrm>
            <a:off x="5896997" y="1654050"/>
            <a:ext cx="3017520" cy="478428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 bwMode="auto">
          <a:xfrm>
            <a:off x="344257" y="201010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有知识</a:t>
            </a:r>
            <a:endParaRPr lang="en-US" altLang="zh-CN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40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0375" y="1462817"/>
            <a:ext cx="5252262" cy="583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以学生为中心，改革教学内容和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形式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6265" y="5162721"/>
            <a:ext cx="34163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altLang="zh-CN" sz="28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</a:p>
          <a:p>
            <a:pPr marL="0" lvl="1"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利用碎片化时间）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975" y="3719106"/>
            <a:ext cx="5292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zh-CN" altLang="en-US" sz="28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翻转课堂</a:t>
            </a:r>
            <a:endParaRPr lang="en-US" altLang="zh-CN" sz="2800" b="1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发挥同学们的主观能动性）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25802" y="2275491"/>
            <a:ext cx="3057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zh-CN" altLang="en-US" sz="28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</a:t>
            </a:r>
            <a:r>
              <a:rPr lang="zh-CN" altLang="en-US" sz="28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</a:t>
            </a:r>
            <a:endParaRPr lang="en-US" altLang="zh-CN" sz="2800" b="1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（临床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实践技能）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62"/>
          <a:stretch/>
        </p:blipFill>
        <p:spPr>
          <a:xfrm>
            <a:off x="9098877" y="1662435"/>
            <a:ext cx="2797826" cy="4784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593042" y="426753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有文化</a:t>
            </a:r>
            <a:endParaRPr lang="en-US" altLang="zh-CN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627359" y="1407987"/>
            <a:ext cx="9206995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Times New Roman" pitchFamily="18" charset="0"/>
                <a:ea typeface="华文新魏" pitchFamily="2" charset="-122"/>
              </a:rPr>
              <a:t>科学性 </a:t>
            </a:r>
            <a:r>
              <a:rPr lang="en-US" altLang="zh-CN" sz="2800" b="1" dirty="0" smtClean="0">
                <a:latin typeface="Arial"/>
                <a:ea typeface="楷体_GB2312" pitchFamily="49" charset="-122"/>
              </a:rPr>
              <a:t>——</a:t>
            </a:r>
            <a:r>
              <a:rPr lang="zh-CN" altLang="en-US" sz="2800" b="1" dirty="0" smtClean="0">
                <a:latin typeface="Times New Roman" pitchFamily="18" charset="0"/>
                <a:ea typeface="楷体_GB2312" pitchFamily="49" charset="-122"/>
              </a:rPr>
              <a:t>疾病的病理、生理、治疗方法，技术路线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Times New Roman" pitchFamily="18" charset="0"/>
                <a:ea typeface="华文新魏" pitchFamily="2" charset="-122"/>
              </a:rPr>
              <a:t>人文性 </a:t>
            </a:r>
            <a:r>
              <a:rPr lang="en-US" altLang="zh-CN" sz="2800" b="1" dirty="0" smtClean="0">
                <a:latin typeface="Arial"/>
                <a:ea typeface="楷体_GB2312" pitchFamily="49" charset="-122"/>
              </a:rPr>
              <a:t>——</a:t>
            </a:r>
            <a:r>
              <a:rPr lang="zh-CN" altLang="en-US" sz="2800" b="1" dirty="0" smtClean="0">
                <a:latin typeface="Times New Roman" pitchFamily="18" charset="0"/>
                <a:ea typeface="楷体_GB2312" pitchFamily="49" charset="-122"/>
              </a:rPr>
              <a:t>病人的心理、意愿、个人与家人的人文需求</a:t>
            </a:r>
            <a:endParaRPr lang="zh-CN" altLang="en-US" sz="2800" b="1" dirty="0">
              <a:latin typeface="Times New Roman" pitchFamily="18" charset="0"/>
              <a:ea typeface="楷体_GB2312" pitchFamily="49" charset="-122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4495" y="3052552"/>
            <a:ext cx="8712725" cy="309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1465275" y="6304836"/>
            <a:ext cx="9531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 Wald HS, et al. Medical humanities in medical education and practice. Med Teach. 2018 Aug 23:1-5.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902335" y="174100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教学体会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文本框 7"/>
          <p:cNvSpPr txBox="1"/>
          <p:nvPr/>
        </p:nvSpPr>
        <p:spPr>
          <a:xfrm>
            <a:off x="372094" y="4102728"/>
            <a:ext cx="7956645" cy="22031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标准没有支撑：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教育部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本科医学教育标准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临床医学专业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第二条指出：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珍视生命，关爱病人，具有人道主义精神。</a:t>
            </a:r>
            <a:endParaRPr lang="en-US" altLang="zh-CN" sz="2400" b="1" u="sng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课程支撑点？</a:t>
            </a:r>
          </a:p>
          <a:p>
            <a:pPr>
              <a:lnSpc>
                <a:spcPct val="125000"/>
              </a:lnSpc>
            </a:pP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4" descr="http://photocdn.sohu.com/20151010/mp34955449_1444454300432_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567" y="963106"/>
            <a:ext cx="3783821" cy="2837866"/>
          </a:xfrm>
          <a:prstGeom prst="rect">
            <a:avLst/>
          </a:prstGeom>
          <a:noFill/>
        </p:spPr>
      </p:pic>
      <p:pic>
        <p:nvPicPr>
          <p:cNvPr id="13" name="Picture 5" descr="http://images.zxhsd.com/photo/book_b/C/02564/4022536-fm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7901" y="3228722"/>
            <a:ext cx="2778175" cy="3535680"/>
          </a:xfrm>
          <a:prstGeom prst="rect">
            <a:avLst/>
          </a:prstGeom>
          <a:noFill/>
        </p:spPr>
      </p:pic>
      <p:grpSp>
        <p:nvGrpSpPr>
          <p:cNvPr id="6" name="组合 5"/>
          <p:cNvGrpSpPr/>
          <p:nvPr/>
        </p:nvGrpSpPr>
        <p:grpSpPr>
          <a:xfrm>
            <a:off x="4432694" y="1584625"/>
            <a:ext cx="677108" cy="1483360"/>
            <a:chOff x="7799155" y="683630"/>
            <a:chExt cx="677108" cy="1483360"/>
          </a:xfrm>
        </p:grpSpPr>
        <p:sp>
          <p:nvSpPr>
            <p:cNvPr id="4" name="圆角矩形 3"/>
            <p:cNvSpPr/>
            <p:nvPr/>
          </p:nvSpPr>
          <p:spPr>
            <a:xfrm>
              <a:off x="7799155" y="683630"/>
              <a:ext cx="677108" cy="148336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829933" y="847364"/>
              <a:ext cx="615553" cy="113268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   内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231722" y="1474396"/>
            <a:ext cx="70923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多年来医学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高等教育注重的是专业教育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忽视人文通识教育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24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纯专业教育内容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枯燥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学习动力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不足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88695" y="1385489"/>
            <a:ext cx="10563225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解剖学的历史，解剖绘图大赛，临床结构变异与患者心理等。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让解剖学专业课不再</a:t>
            </a:r>
            <a:r>
              <a:rPr lang="zh-CN" altLang="en-US" sz="28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“冷冰冰”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，是一门有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“温度”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的生命大课。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92060" y="2649485"/>
            <a:ext cx="2814400" cy="3964675"/>
            <a:chOff x="174460" y="2893325"/>
            <a:chExt cx="2814400" cy="3964675"/>
          </a:xfrm>
        </p:grpSpPr>
        <p:pic>
          <p:nvPicPr>
            <p:cNvPr id="11" name="Picture 4" descr="hippocrat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4460" y="2893325"/>
              <a:ext cx="2668527" cy="3052573"/>
            </a:xfrm>
            <a:prstGeom prst="rect">
              <a:avLst/>
            </a:prstGeom>
            <a:noFill/>
          </p:spPr>
        </p:pic>
        <p:sp>
          <p:nvSpPr>
            <p:cNvPr id="12" name="矩形 11"/>
            <p:cNvSpPr/>
            <p:nvPr/>
          </p:nvSpPr>
          <p:spPr>
            <a:xfrm>
              <a:off x="209265" y="5934670"/>
              <a:ext cx="277959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b="1" dirty="0" smtClean="0">
                  <a:latin typeface="Times New Roman" pitchFamily="18" charset="0"/>
                  <a:ea typeface="黑体" pitchFamily="49" charset="-122"/>
                </a:rPr>
                <a:t>Hippocrates----</a:t>
              </a:r>
              <a:r>
                <a:rPr kumimoji="1" lang="zh-CN" altLang="en-US" b="1" dirty="0" smtClean="0"/>
                <a:t>希波克拉底</a:t>
              </a:r>
              <a:r>
                <a:rPr kumimoji="1" lang="zh-CN" altLang="en-US" b="1" dirty="0" smtClean="0">
                  <a:latin typeface="Times New Roman" pitchFamily="18" charset="0"/>
                  <a:ea typeface="黑体" pitchFamily="49" charset="-122"/>
                </a:rPr>
                <a:t>（公元前</a:t>
              </a:r>
              <a:r>
                <a:rPr kumimoji="1" lang="en-US" altLang="zh-CN" b="1" dirty="0" smtClean="0">
                  <a:latin typeface="Times New Roman" pitchFamily="18" charset="0"/>
                  <a:ea typeface="黑体" pitchFamily="49" charset="-122"/>
                </a:rPr>
                <a:t>460~377</a:t>
              </a:r>
              <a:r>
                <a:rPr kumimoji="1" lang="zh-CN" altLang="en-US" b="1" dirty="0" smtClean="0">
                  <a:latin typeface="Times New Roman" pitchFamily="18" charset="0"/>
                  <a:ea typeface="黑体" pitchFamily="49" charset="-122"/>
                </a:rPr>
                <a:t>）古希腊名医、解剖学鼻祖。</a:t>
              </a:r>
              <a:endParaRPr kumimoji="1" lang="zh-CN" altLang="en-US" dirty="0">
                <a:latin typeface="Times New Roman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659757" y="2607330"/>
            <a:ext cx="2312122" cy="4006830"/>
            <a:chOff x="3215221" y="2934270"/>
            <a:chExt cx="2312122" cy="4006830"/>
          </a:xfrm>
        </p:grpSpPr>
        <p:pic>
          <p:nvPicPr>
            <p:cNvPr id="35842" name="Picture 2" descr="http://s1.sinaimg.cn/large/0037ncGEzy75Hk8l0Qg4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3617" y="2934270"/>
              <a:ext cx="2195511" cy="3029804"/>
            </a:xfrm>
            <a:prstGeom prst="rect">
              <a:avLst/>
            </a:prstGeom>
            <a:noFill/>
          </p:spPr>
        </p:pic>
        <p:sp>
          <p:nvSpPr>
            <p:cNvPr id="17" name="矩形 16"/>
            <p:cNvSpPr/>
            <p:nvPr/>
          </p:nvSpPr>
          <p:spPr>
            <a:xfrm>
              <a:off x="3215221" y="6017770"/>
              <a:ext cx="23121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2000" b="1" dirty="0" smtClean="0"/>
                <a:t>公元前</a:t>
              </a:r>
              <a:r>
                <a:rPr lang="en-US" altLang="zh-CN" sz="2000" b="1" dirty="0" smtClean="0"/>
                <a:t>300</a:t>
              </a:r>
              <a:r>
                <a:rPr lang="zh-CN" altLang="en-US" sz="2000" b="1" dirty="0" smtClean="0"/>
                <a:t>～</a:t>
              </a:r>
              <a:r>
                <a:rPr lang="en-US" altLang="zh-CN" sz="2000" b="1" dirty="0" smtClean="0"/>
                <a:t>200</a:t>
              </a:r>
              <a:r>
                <a:rPr lang="zh-CN" altLang="en-US" sz="2000" b="1" dirty="0" smtClean="0"/>
                <a:t>，已有对人体解剖的记载</a:t>
              </a:r>
              <a:r>
                <a:rPr lang="zh-CN" altLang="en-US" dirty="0" smtClean="0"/>
                <a:t>。</a:t>
              </a:r>
              <a:endParaRPr lang="zh-CN" altLang="en-US" dirty="0"/>
            </a:p>
          </p:txBody>
        </p:sp>
      </p:grpSp>
      <p:pic>
        <p:nvPicPr>
          <p:cNvPr id="35844" name="Picture 4" descr="http://img.mp.itc.cn/upload/20170401/011f617167d9453f9245d8af3577f1fb_th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5176" y="2887599"/>
            <a:ext cx="4195850" cy="326489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 bwMode="auto">
          <a:xfrm>
            <a:off x="709749" y="306645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有文化</a:t>
            </a:r>
            <a:endParaRPr lang="en-US" altLang="zh-CN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1068002" y="965571"/>
            <a:ext cx="10860141" cy="6049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楷体" pitchFamily="49" charset="-122"/>
                <a:ea typeface="楷体" pitchFamily="49" charset="-122"/>
                <a:cs typeface="+mj-cs"/>
              </a:rPr>
              <a:t>1.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  <a:cs typeface="+mj-cs"/>
              </a:rPr>
              <a:t>学生获益：</a:t>
            </a:r>
            <a:r>
              <a:rPr lang="zh-CN" altLang="en-US" sz="2400" dirty="0" smtClean="0"/>
              <a:t>以学生为中心，激发学生理想信念和爱心，及内在的学习动力</a:t>
            </a:r>
            <a:endParaRPr lang="en-US" altLang="zh-CN" sz="2400" dirty="0" smtClean="0"/>
          </a:p>
        </p:txBody>
      </p:sp>
      <p:sp>
        <p:nvSpPr>
          <p:cNvPr id="3" name="矩形 2"/>
          <p:cNvSpPr/>
          <p:nvPr/>
        </p:nvSpPr>
        <p:spPr bwMode="auto">
          <a:xfrm>
            <a:off x="690755" y="256219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教学成果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64113" y="1663869"/>
            <a:ext cx="10087678" cy="12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落实了教育部 </a:t>
            </a:r>
            <a:r>
              <a:rPr lang="en-US" altLang="zh-CN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本科医学教育标准</a:t>
            </a:r>
            <a:r>
              <a:rPr lang="en-US" altLang="zh-CN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》:</a:t>
            </a: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珍视生命</a:t>
            </a:r>
            <a:r>
              <a:rPr lang="en-US" altLang="zh-CN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关爱病人。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医学生内心的价值追求：有理想</a:t>
            </a:r>
            <a:r>
              <a:rPr lang="en-US" altLang="zh-CN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爱心</a:t>
            </a:r>
            <a:r>
              <a:rPr lang="en-US" altLang="zh-CN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en-US" altLang="zh-CN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文化。</a:t>
            </a:r>
            <a:endParaRPr lang="en-US" altLang="zh-CN" sz="2000" spc="3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20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将来成长为有“温度”的卓越医学人才。</a:t>
            </a:r>
            <a:endParaRPr lang="zh-CN" altLang="en-US" sz="20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002" y="3183911"/>
            <a:ext cx="5869835" cy="32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2717" y="3076246"/>
            <a:ext cx="4480209" cy="348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26135" y="1088195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楷体" pitchFamily="49" charset="-122"/>
                <a:ea typeface="楷体" pitchFamily="49" charset="-122"/>
                <a:cs typeface="+mj-cs"/>
              </a:rPr>
              <a:t>2.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+mj-cs"/>
              </a:rPr>
              <a:t>课程获益：</a:t>
            </a:r>
          </a:p>
        </p:txBody>
      </p:sp>
      <p:pic>
        <p:nvPicPr>
          <p:cNvPr id="10" name="图片 9" descr="无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76" y="2976134"/>
            <a:ext cx="5625674" cy="3147583"/>
          </a:xfrm>
          <a:prstGeom prst="roundRect">
            <a:avLst/>
          </a:prstGeom>
          <a:ln w="12700" cmpd="sng">
            <a:noFill/>
            <a:prstDash val="solid"/>
          </a:ln>
        </p:spPr>
      </p:pic>
      <p:sp>
        <p:nvSpPr>
          <p:cNvPr id="2" name="矩形 1"/>
          <p:cNvSpPr/>
          <p:nvPr/>
        </p:nvSpPr>
        <p:spPr>
          <a:xfrm>
            <a:off x="826135" y="3211097"/>
            <a:ext cx="47781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CBL   </a:t>
            </a:r>
            <a:r>
              <a:rPr lang="en-US" altLang="zh-CN" sz="28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 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（和临床结合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）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  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（利用碎片化时间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翻转课堂  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（主观能动性）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TBL         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团队合作）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521679" y="228306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教学成果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6135" y="1823507"/>
            <a:ext cx="10537715" cy="78309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构建医学专业课与人文通识教育有机结合的“四有”课程教学体系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2366" y="2606995"/>
            <a:ext cx="3189950" cy="395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1367" y="3276199"/>
            <a:ext cx="3772440" cy="282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矩形 17"/>
          <p:cNvSpPr/>
          <p:nvPr/>
        </p:nvSpPr>
        <p:spPr bwMode="auto">
          <a:xfrm>
            <a:off x="521679" y="228306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教学成果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6135" y="8639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楷体" pitchFamily="49" charset="-122"/>
                <a:ea typeface="楷体" pitchFamily="49" charset="-122"/>
                <a:cs typeface="+mj-cs"/>
              </a:rPr>
              <a:t>2.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+mj-cs"/>
              </a:rPr>
              <a:t>课程获益：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26134" y="1573311"/>
            <a:ext cx="10537715" cy="78309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构建医学专业课与人文通识教育有机结合的“四有”课程教学体系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1181154" y="2739937"/>
            <a:ext cx="3584194" cy="574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翻转课堂</a:t>
            </a:r>
            <a:r>
              <a:rPr lang="zh-CN" altLang="en-US" sz="2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获浙江省教育厅立项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1181154" y="3675760"/>
            <a:ext cx="3584194" cy="574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模拟手术</a:t>
            </a:r>
            <a:r>
              <a:rPr lang="zh-CN" altLang="en-US" sz="2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获浙江省教育厅立项</a:t>
            </a:r>
            <a:endParaRPr lang="en-US" altLang="zh-CN" sz="2000" b="1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181154" y="4608809"/>
            <a:ext cx="3497850" cy="574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  <a:r>
              <a:rPr lang="zh-CN" altLang="en-US" sz="20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en-US" sz="2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获浙江大学立项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1181154" y="5547406"/>
            <a:ext cx="3584194" cy="574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TBL</a:t>
            </a:r>
            <a:r>
              <a:rPr lang="zh-CN" altLang="en-US" sz="2000" b="1" u="sng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r>
              <a:rPr lang="zh-CN" altLang="en-US" sz="20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获浙江省教育厅立项</a:t>
            </a:r>
          </a:p>
        </p:txBody>
      </p:sp>
      <p:sp>
        <p:nvSpPr>
          <p:cNvPr id="28" name="Freeform 45"/>
          <p:cNvSpPr>
            <a:spLocks noEditPoints="1"/>
          </p:cNvSpPr>
          <p:nvPr/>
        </p:nvSpPr>
        <p:spPr bwMode="auto">
          <a:xfrm>
            <a:off x="826134" y="2832439"/>
            <a:ext cx="367288" cy="36728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45"/>
          <p:cNvSpPr>
            <a:spLocks noEditPoints="1"/>
          </p:cNvSpPr>
          <p:nvPr/>
        </p:nvSpPr>
        <p:spPr bwMode="auto">
          <a:xfrm>
            <a:off x="826134" y="3779566"/>
            <a:ext cx="367288" cy="36728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Freeform 45"/>
          <p:cNvSpPr>
            <a:spLocks noEditPoints="1"/>
          </p:cNvSpPr>
          <p:nvPr/>
        </p:nvSpPr>
        <p:spPr bwMode="auto">
          <a:xfrm>
            <a:off x="821126" y="4715389"/>
            <a:ext cx="367288" cy="36728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Freeform 45"/>
          <p:cNvSpPr>
            <a:spLocks noEditPoints="1"/>
          </p:cNvSpPr>
          <p:nvPr/>
        </p:nvSpPr>
        <p:spPr bwMode="auto">
          <a:xfrm>
            <a:off x="821126" y="5651212"/>
            <a:ext cx="367288" cy="36728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 bwMode="auto">
          <a:xfrm>
            <a:off x="521679" y="228306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教学成果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6135" y="823430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楷体" pitchFamily="49" charset="-122"/>
                <a:ea typeface="楷体" pitchFamily="49" charset="-122"/>
                <a:cs typeface="+mj-cs"/>
              </a:rPr>
              <a:t>2.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  <a:cs typeface="+mj-cs"/>
              </a:rPr>
              <a:t>课程获益：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6135" y="1408205"/>
            <a:ext cx="10537715" cy="662877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35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构建医学专业课与人文通识教育有机结合的“四有”课程教学体系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583" y="2256914"/>
            <a:ext cx="9962865" cy="460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79" y="4072854"/>
            <a:ext cx="8404696" cy="2204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 bwMode="auto">
          <a:xfrm>
            <a:off x="813509" y="1225871"/>
            <a:ext cx="2892080" cy="5614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latin typeface="楷体" pitchFamily="49" charset="-122"/>
                <a:ea typeface="楷体" pitchFamily="49" charset="-122"/>
                <a:cs typeface="+mj-cs"/>
              </a:rPr>
              <a:t>3.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  <a:cs typeface="+mj-cs"/>
              </a:rPr>
              <a:t>教师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获益：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521679" y="228306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教学成果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4598" y="1369687"/>
            <a:ext cx="3629644" cy="490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1236779" y="1876745"/>
            <a:ext cx="6522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锻炼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了师资队伍，教学水平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帮助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年轻快速老师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成长。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国内解剖学领域获得同行专家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认可。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40517" y="1370549"/>
            <a:ext cx="11330936" cy="218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lang="zh-CN" altLang="en-US" sz="2400" b="1" u="sng" dirty="0" smtClean="0">
                <a:latin typeface="+mn-ea"/>
              </a:rPr>
              <a:t>从事人体解剖学一线教学</a:t>
            </a:r>
            <a:r>
              <a:rPr lang="en-US" altLang="zh-CN" sz="2400" b="1" u="sng" dirty="0" smtClean="0">
                <a:latin typeface="+mn-ea"/>
              </a:rPr>
              <a:t>23</a:t>
            </a:r>
            <a:r>
              <a:rPr lang="zh-CN" altLang="en-US" sz="2400" b="1" u="sng" dirty="0" smtClean="0">
                <a:latin typeface="+mn-ea"/>
              </a:rPr>
              <a:t>年</a:t>
            </a:r>
            <a:r>
              <a:rPr lang="en-US" altLang="zh-CN" sz="2400" b="1" u="sng" dirty="0">
                <a:latin typeface="+mn-ea"/>
              </a:rPr>
              <a:t>:</a:t>
            </a: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近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年来</a:t>
            </a: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开设课程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5 </a:t>
            </a: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门，课程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课堂</a:t>
            </a: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教学时数共计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821 </a:t>
            </a: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学时，年均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410 </a:t>
            </a: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学时</a:t>
            </a:r>
            <a:endParaRPr lang="en-US" altLang="zh-CN" sz="2400" dirty="0" smtClean="0">
              <a:latin typeface="华文楷体" pitchFamily="2" charset="-122"/>
              <a:ea typeface="华文楷体" pitchFamily="2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其中本科生课程</a:t>
            </a:r>
            <a:r>
              <a:rPr lang="en-US" altLang="zh-CN" sz="3600" b="1" dirty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 4 </a:t>
            </a:r>
            <a:r>
              <a:rPr lang="zh-CN" altLang="zh-CN" sz="2400" dirty="0" smtClean="0">
                <a:latin typeface="华文楷体" pitchFamily="2" charset="-122"/>
                <a:ea typeface="华文楷体" pitchFamily="2" charset="-122"/>
              </a:rPr>
              <a:t>门，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年均 </a:t>
            </a:r>
            <a:r>
              <a:rPr lang="en-US" altLang="zh-CN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353 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学时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评价均</a:t>
            </a:r>
            <a:r>
              <a:rPr lang="zh-CN" altLang="en-US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优秀</a:t>
            </a:r>
            <a:endParaRPr lang="en-US" altLang="zh-CN" sz="2400" dirty="0">
              <a:latin typeface="华文楷体" pitchFamily="2" charset="-122"/>
              <a:ea typeface="华文楷体" pitchFamily="2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近</a:t>
            </a:r>
            <a:r>
              <a:rPr lang="en-US" altLang="zh-CN" sz="2400" dirty="0" smtClean="0"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年来发表教改论文 </a:t>
            </a:r>
            <a:r>
              <a:rPr lang="en-US" altLang="zh-CN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5 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篇，主编教材 </a:t>
            </a:r>
            <a:r>
              <a:rPr lang="en-US" altLang="zh-CN" sz="3600" b="1" dirty="0" smtClean="0">
                <a:solidFill>
                  <a:srgbClr val="FF6600"/>
                </a:solidFill>
                <a:latin typeface="华文楷体" pitchFamily="2" charset="-122"/>
                <a:ea typeface="华文楷体" pitchFamily="2" charset="-122"/>
              </a:rPr>
              <a:t>1 </a:t>
            </a:r>
            <a:r>
              <a:rPr lang="zh-CN" altLang="en-US" sz="2400" dirty="0" smtClean="0">
                <a:latin typeface="华文楷体" pitchFamily="2" charset="-122"/>
                <a:ea typeface="华文楷体" pitchFamily="2" charset="-122"/>
              </a:rPr>
              <a:t>本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2361063" y="507873"/>
            <a:ext cx="8570794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普通教学工作者教学</a:t>
            </a:r>
            <a:r>
              <a:rPr lang="en-US" altLang="zh-CN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科研  如何平衡</a:t>
            </a:r>
            <a:r>
              <a:rPr lang="en-US" altLang="zh-CN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7"/>
          <p:cNvSpPr txBox="1"/>
          <p:nvPr/>
        </p:nvSpPr>
        <p:spPr>
          <a:xfrm>
            <a:off x="446084" y="3919141"/>
            <a:ext cx="11325369" cy="2131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浙江省解剖学会理事长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省教坛新秀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国家基金评委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省基金会评专家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浙江大学唐立新教学名师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优质教学一等奖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陈小英优秀教师奖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近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年来主持国家基金项目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项，中央高校专项及省基金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项</a:t>
            </a: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发表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SCI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论文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10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余篇，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IF&gt;5.0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的</a:t>
            </a:r>
            <a:r>
              <a:rPr lang="en-US" altLang="zh-CN" sz="2800" dirty="0" smtClean="0"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800" dirty="0" smtClean="0">
                <a:latin typeface="华文楷体" pitchFamily="2" charset="-122"/>
                <a:ea typeface="华文楷体" pitchFamily="2" charset="-122"/>
              </a:rPr>
              <a:t>篇</a:t>
            </a:r>
            <a:endParaRPr lang="en-US" altLang="zh-CN" sz="2800" dirty="0" smtClean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54470" y="2846528"/>
            <a:ext cx="2411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救死</a:t>
            </a:r>
            <a:endParaRPr lang="en-US" altLang="zh-CN" sz="6000" b="1" dirty="0" smtClean="0">
              <a:solidFill>
                <a:schemeClr val="bg1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6000" b="1" dirty="0" smtClean="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扶伤</a:t>
            </a:r>
            <a:endParaRPr lang="zh-CN" altLang="en-US" sz="6000" dirty="0"/>
          </a:p>
        </p:txBody>
      </p:sp>
      <p:pic>
        <p:nvPicPr>
          <p:cNvPr id="5" name="无语良师修改版（有片尾字幕）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5741" y="-58694"/>
            <a:ext cx="9222259" cy="6916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674384" y="372448"/>
            <a:ext cx="10842171" cy="10347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dirty="0" smtClean="0">
                <a:solidFill>
                  <a:schemeClr val="bg2"/>
                </a:solidFill>
                <a:latin typeface="楷体" pitchFamily="49" charset="-122"/>
                <a:ea typeface="楷体" pitchFamily="49" charset="-122"/>
              </a:rPr>
              <a:t>谢谢各位专家</a:t>
            </a:r>
            <a:endParaRPr lang="zh-CN" altLang="en-US" sz="6000" dirty="0">
              <a:solidFill>
                <a:schemeClr val="bg2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29" r="14423"/>
          <a:stretch/>
        </p:blipFill>
        <p:spPr>
          <a:xfrm>
            <a:off x="2618887" y="1751494"/>
            <a:ext cx="6953163" cy="42724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54470" y="2846528"/>
            <a:ext cx="2411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救死</a:t>
            </a:r>
            <a:endParaRPr lang="en-US" altLang="zh-CN" sz="6000" b="1" dirty="0" smtClean="0">
              <a:solidFill>
                <a:schemeClr val="bg1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6000" b="1" dirty="0" smtClean="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扶伤</a:t>
            </a:r>
            <a:endParaRPr lang="zh-CN" altLang="en-US" sz="6000" dirty="0"/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9667" y="486700"/>
            <a:ext cx="11040533" cy="782542"/>
          </a:xfrm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以学生为中心各类教学方法的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改革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7" y="1628777"/>
            <a:ext cx="7757582" cy="647064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减少灌输式教学，开展以学生为中心的学习</a:t>
            </a:r>
          </a:p>
          <a:p>
            <a:pPr eaLnBrk="1" hangingPunct="1"/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7283322" y="1743979"/>
            <a:ext cx="4340098" cy="5114021"/>
            <a:chOff x="7283322" y="1743979"/>
            <a:chExt cx="4340098" cy="511402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322" y="3723912"/>
              <a:ext cx="2963418" cy="3134088"/>
            </a:xfrm>
            <a:prstGeom prst="rect">
              <a:avLst/>
            </a:prstGeom>
          </p:spPr>
        </p:pic>
        <p:grpSp>
          <p:nvGrpSpPr>
            <p:cNvPr id="72" name="组合 71"/>
            <p:cNvGrpSpPr/>
            <p:nvPr/>
          </p:nvGrpSpPr>
          <p:grpSpPr>
            <a:xfrm>
              <a:off x="8814180" y="1743979"/>
              <a:ext cx="2809240" cy="2084080"/>
              <a:chOff x="7186050" y="2155847"/>
              <a:chExt cx="2809240" cy="2084080"/>
            </a:xfrm>
          </p:grpSpPr>
          <p:sp>
            <p:nvSpPr>
              <p:cNvPr id="71" name="椭圆形标注 70"/>
              <p:cNvSpPr/>
              <p:nvPr/>
            </p:nvSpPr>
            <p:spPr>
              <a:xfrm>
                <a:off x="7186050" y="2155847"/>
                <a:ext cx="2809240" cy="2084080"/>
              </a:xfrm>
              <a:prstGeom prst="wedgeEllipseCallout">
                <a:avLst>
                  <a:gd name="adj1" fmla="val -47234"/>
                  <a:gd name="adj2" fmla="val 5665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7241930" y="2659278"/>
                <a:ext cx="275336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如何激发内在</a:t>
                </a:r>
                <a:endPara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r>
                  <a:rPr lang="en-US" altLang="zh-CN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学习动力？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imgsa.baidu.com/timg?image&amp;quality=80&amp;size=b9999_10000&amp;sec=1539511741007&amp;di=0436c072530df92b579f0779cfeed9af&amp;imgtype=0&amp;src=http%3A%2F%2Ff.hiphotos.baidu.com%2Fzhidao%2Fpic%2Fitem%2F35a85edf8db1cb13fcdcec97d854564e93584b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835" y="2006902"/>
            <a:ext cx="10327997" cy="4241498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8576" y="309217"/>
            <a:ext cx="10089791" cy="1459779"/>
          </a:xfrm>
        </p:spPr>
        <p:txBody>
          <a:bodyPr>
            <a:noAutofit/>
          </a:bodyPr>
          <a:lstStyle/>
          <a:p>
            <a:pPr fontAlgn="base">
              <a:lnSpc>
                <a:spcPct val="125000"/>
              </a:lnSpc>
              <a:spcAft>
                <a:spcPct val="0"/>
              </a:spcAft>
            </a:pPr>
            <a:r>
              <a:rPr lang="zh-CN" altLang="en-US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如何打造临床医学专业的“金课”</a:t>
            </a:r>
            <a:r>
              <a:rPr lang="en-US" altLang="zh-CN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培养有“温度”的卓越医学人才呢</a:t>
            </a:r>
            <a:r>
              <a:rPr lang="zh-CN" altLang="en-US" sz="36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kumimoji="1" lang="zh-CN" altLang="en-US" sz="2800" dirty="0" smtClean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92839" y="2238314"/>
            <a:ext cx="1847273" cy="609600"/>
            <a:chOff x="9636679" y="2278954"/>
            <a:chExt cx="1847273" cy="609600"/>
          </a:xfrm>
        </p:grpSpPr>
        <p:sp>
          <p:nvSpPr>
            <p:cNvPr id="4" name="圆角矩形 3"/>
            <p:cNvSpPr/>
            <p:nvPr/>
          </p:nvSpPr>
          <p:spPr>
            <a:xfrm>
              <a:off x="9636679" y="2278954"/>
              <a:ext cx="1847273" cy="60960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9774948" y="2293619"/>
              <a:ext cx="142849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查文献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！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539496284310&amp;di=3c57dbd919b3bb9329216d7b3233a2d0&amp;imgtype=0&amp;src=http%3A%2F%2Fpic.baike.soso.com%2Fp%2F20140331%2F20140331143344-2041854444.jpg"/>
          <p:cNvPicPr>
            <a:picLocks noChangeAspect="1" noChangeArrowheads="1"/>
          </p:cNvPicPr>
          <p:nvPr/>
        </p:nvPicPr>
        <p:blipFill rotWithShape="1">
          <a:blip r:embed="rId2">
            <a:lum/>
          </a:blip>
          <a:srcRect t="1037"/>
          <a:stretch/>
        </p:blipFill>
        <p:spPr bwMode="auto">
          <a:xfrm>
            <a:off x="-60960" y="0"/>
            <a:ext cx="122936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13117" y="5373081"/>
            <a:ext cx="370005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 smtClean="0"/>
              <a:t>孔子</a:t>
            </a:r>
            <a:r>
              <a:rPr lang="en-US" altLang="zh-CN" sz="3200" b="1" dirty="0" smtClean="0"/>
              <a:t>.《</a:t>
            </a:r>
            <a:r>
              <a:rPr lang="zh-CN" altLang="en-US" sz="3200" b="1" dirty="0" smtClean="0"/>
              <a:t>论语</a:t>
            </a:r>
            <a:r>
              <a:rPr lang="en-US" altLang="zh-CN" sz="3200" b="1" dirty="0" smtClean="0"/>
              <a:t>·</a:t>
            </a:r>
            <a:r>
              <a:rPr lang="zh-CN" altLang="en-US" sz="3200" b="1" dirty="0" smtClean="0"/>
              <a:t>雍也</a:t>
            </a:r>
            <a:r>
              <a:rPr lang="en-US" altLang="zh-CN" sz="3200" b="1" dirty="0" smtClean="0"/>
              <a:t>》</a:t>
            </a:r>
            <a:endParaRPr lang="zh-CN" altLang="en-US" sz="32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内容占位符 2"/>
          <p:cNvSpPr>
            <a:spLocks noGrp="1"/>
          </p:cNvSpPr>
          <p:nvPr>
            <p:ph idx="4294967295"/>
          </p:nvPr>
        </p:nvSpPr>
        <p:spPr>
          <a:xfrm>
            <a:off x="3001054" y="1959322"/>
            <a:ext cx="7189426" cy="1239016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3600" b="1" dirty="0" smtClean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学习效果</a:t>
            </a:r>
            <a:r>
              <a:rPr lang="en-US" altLang="zh-CN" sz="3600" b="1" dirty="0" smtClean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= </a:t>
            </a:r>
            <a:r>
              <a:rPr lang="zh-CN" altLang="en-US" sz="3600" b="1" u="sng" dirty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学习动机</a:t>
            </a:r>
            <a:r>
              <a:rPr lang="zh-CN" altLang="en-US" sz="3600" b="1" dirty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600" b="1" dirty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x </a:t>
            </a:r>
            <a:r>
              <a:rPr lang="zh-CN" altLang="en-US" sz="3600" b="1" u="sng" dirty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努力</a:t>
            </a:r>
            <a:r>
              <a:rPr lang="zh-CN" altLang="en-US" sz="3600" b="1" u="sng" dirty="0" smtClean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程度</a:t>
            </a:r>
            <a:endParaRPr lang="en-US" altLang="zh-CN" sz="3600" b="1" u="sng" dirty="0" smtClean="0">
              <a:solidFill>
                <a:srgbClr val="86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3200" i="1" dirty="0" smtClean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Performance </a:t>
            </a:r>
            <a:r>
              <a:rPr lang="en-US" altLang="zh-CN" sz="3200" i="1" dirty="0">
                <a:solidFill>
                  <a:srgbClr val="860000"/>
                </a:solidFill>
                <a:latin typeface="微软雅黑" pitchFamily="34" charset="-122"/>
                <a:ea typeface="微软雅黑" pitchFamily="34" charset="-122"/>
              </a:rPr>
              <a:t>= Motivation x Efforts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0575" y="336781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决定教学效果的主要因素在于学生</a:t>
            </a:r>
            <a:endParaRPr lang="en-US" sz="36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3159" y="3546950"/>
            <a:ext cx="11906761" cy="3118513"/>
            <a:chOff x="153159" y="3546950"/>
            <a:chExt cx="11906761" cy="3118513"/>
          </a:xfrm>
        </p:grpSpPr>
        <p:pic>
          <p:nvPicPr>
            <p:cNvPr id="25604" name="Picture 4" descr="https://timgsa.baidu.com/timg?image&amp;quality=80&amp;size=b9999_10000&amp;sec=1539497021154&amp;di=98a6db1cbb2305711401a8dfcac958c4&amp;imgtype=0&amp;src=http%3A%2F%2Fwww.eol.cn%2Fzhejiang%2Fzhejiang_news%2F201805%2FW020180507314901643897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59400" y="3546950"/>
              <a:ext cx="4900520" cy="3118513"/>
            </a:xfrm>
            <a:prstGeom prst="rect">
              <a:avLst/>
            </a:prstGeom>
            <a:noFill/>
          </p:spPr>
        </p:pic>
        <p:grpSp>
          <p:nvGrpSpPr>
            <p:cNvPr id="3" name="组合 2"/>
            <p:cNvGrpSpPr/>
            <p:nvPr/>
          </p:nvGrpSpPr>
          <p:grpSpPr>
            <a:xfrm>
              <a:off x="153159" y="4174548"/>
              <a:ext cx="6903701" cy="1988502"/>
              <a:chOff x="73879" y="4077545"/>
              <a:chExt cx="6903701" cy="1988502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3173"/>
              <a:stretch/>
            </p:blipFill>
            <p:spPr bwMode="auto">
              <a:xfrm>
                <a:off x="73879" y="4077545"/>
                <a:ext cx="6903701" cy="1650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矩形 7"/>
              <p:cNvSpPr/>
              <p:nvPr/>
            </p:nvSpPr>
            <p:spPr>
              <a:xfrm>
                <a:off x="4093533" y="5696715"/>
                <a:ext cx="27975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i="1" dirty="0" smtClean="0">
                    <a:solidFill>
                      <a:srgbClr val="860000"/>
                    </a:solidFill>
                  </a:rPr>
                  <a:t>PNAS </a:t>
                </a:r>
                <a:r>
                  <a:rPr lang="zh-CN" altLang="en-US" b="1" i="1" dirty="0" smtClean="0">
                    <a:solidFill>
                      <a:srgbClr val="860000"/>
                    </a:solidFill>
                  </a:rPr>
                  <a:t>（</a:t>
                </a:r>
                <a:r>
                  <a:rPr lang="en-US" altLang="zh-CN" b="1" i="1" dirty="0" smtClean="0">
                    <a:solidFill>
                      <a:srgbClr val="860000"/>
                    </a:solidFill>
                  </a:rPr>
                  <a:t>2014</a:t>
                </a:r>
                <a:r>
                  <a:rPr lang="zh-CN" altLang="en-US" b="1" i="1" dirty="0" smtClean="0">
                    <a:solidFill>
                      <a:srgbClr val="860000"/>
                    </a:solidFill>
                  </a:rPr>
                  <a:t>）</a:t>
                </a:r>
                <a:r>
                  <a:rPr lang="en-US" altLang="zh-CN" b="1" i="1" dirty="0" smtClean="0">
                    <a:solidFill>
                      <a:srgbClr val="860000"/>
                    </a:solidFill>
                  </a:rPr>
                  <a:t>111</a:t>
                </a:r>
                <a:r>
                  <a:rPr lang="zh-CN" altLang="en-US" b="1" i="1" dirty="0" smtClean="0">
                    <a:solidFill>
                      <a:srgbClr val="860000"/>
                    </a:solidFill>
                  </a:rPr>
                  <a:t>， </a:t>
                </a:r>
                <a:r>
                  <a:rPr lang="en-US" altLang="zh-CN" b="1" i="1" dirty="0" smtClean="0">
                    <a:solidFill>
                      <a:srgbClr val="860000"/>
                    </a:solidFill>
                  </a:rPr>
                  <a:t>8410</a:t>
                </a:r>
                <a:endParaRPr lang="zh-CN" altLang="en-US" b="1" i="1" dirty="0">
                  <a:solidFill>
                    <a:srgbClr val="860000"/>
                  </a:solidFill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717886" y="1321170"/>
            <a:ext cx="7007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假设每一个学生智力相同，学习任务相同：</a:t>
            </a: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791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475044" y="1804544"/>
            <a:ext cx="4181731" cy="3180473"/>
            <a:chOff x="4475044" y="1804544"/>
            <a:chExt cx="4181731" cy="3180473"/>
          </a:xfrm>
        </p:grpSpPr>
        <p:pic>
          <p:nvPicPr>
            <p:cNvPr id="3" name="Picture 4" descr="https://sp.yimg.com/ib/th?id=HN.608032722371937370&amp;pid=15.1&amp;P=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044" y="1804544"/>
              <a:ext cx="4181731" cy="3180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7148413" y="2307464"/>
              <a:ext cx="1508362" cy="95410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6600"/>
                  </a:solidFill>
                </a:rPr>
                <a:t>Passive</a:t>
              </a:r>
            </a:p>
            <a:p>
              <a:r>
                <a:rPr lang="en-US" altLang="zh-CN" sz="2800" b="1" dirty="0" smtClean="0">
                  <a:solidFill>
                    <a:srgbClr val="FF6600"/>
                  </a:solidFill>
                </a:rPr>
                <a:t>Listening</a:t>
              </a:r>
              <a:endParaRPr lang="zh-CN" altLang="en-US" sz="2800" b="1" dirty="0">
                <a:solidFill>
                  <a:srgbClr val="FF6600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148413" y="3764491"/>
              <a:ext cx="1508362" cy="95410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6600"/>
                  </a:solidFill>
                </a:rPr>
                <a:t>Active</a:t>
              </a:r>
            </a:p>
            <a:p>
              <a:r>
                <a:rPr lang="en-US" altLang="zh-CN" sz="2800" b="1" dirty="0" smtClean="0">
                  <a:solidFill>
                    <a:srgbClr val="FF6600"/>
                  </a:solidFill>
                </a:rPr>
                <a:t>Listening</a:t>
              </a:r>
              <a:endParaRPr lang="zh-CN" altLang="en-US" sz="2800" b="1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278" y="156645"/>
            <a:ext cx="10413242" cy="1278094"/>
          </a:xfrm>
        </p:spPr>
        <p:txBody>
          <a:bodyPr/>
          <a:lstStyle/>
          <a:p>
            <a:pPr fontAlgn="base">
              <a:lnSpc>
                <a:spcPct val="125000"/>
              </a:lnSpc>
              <a:spcAft>
                <a:spcPct val="0"/>
              </a:spcAft>
            </a:pPr>
            <a:r>
              <a:rPr lang="zh-CN" altLang="en-US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如何打造临床医学专业的“金课”</a:t>
            </a:r>
            <a:r>
              <a:rPr lang="en-US" altLang="zh-CN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培养有“温度”的卓越医学</a:t>
            </a:r>
            <a:r>
              <a:rPr lang="zh-CN" altLang="en-US" sz="36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人才呢？</a:t>
            </a:r>
            <a:endParaRPr kumimoji="1" lang="zh-CN" altLang="en-US" sz="3200" b="1" dirty="0" smtClean="0">
              <a:solidFill>
                <a:srgbClr val="FF0000"/>
              </a:solidFill>
              <a:effectLst/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4220713" y="2356873"/>
            <a:ext cx="3852883" cy="11973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以</a:t>
            </a:r>
            <a:r>
              <a:rPr lang="zh-CN" altLang="en-US" sz="36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学生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为中心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结合</a:t>
            </a:r>
            <a:r>
              <a:rPr lang="zh-CN" altLang="en-US" sz="36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通识教育</a:t>
            </a:r>
            <a:endParaRPr lang="en-US" altLang="zh-CN" sz="3600" b="1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591387" y="4193533"/>
            <a:ext cx="1794523" cy="1638694"/>
            <a:chOff x="8813759" y="4526256"/>
            <a:chExt cx="1794523" cy="1638694"/>
          </a:xfrm>
        </p:grpSpPr>
        <p:sp>
          <p:nvSpPr>
            <p:cNvPr id="168" name="Freeform 47"/>
            <p:cNvSpPr>
              <a:spLocks noEditPoints="1"/>
            </p:cNvSpPr>
            <p:nvPr/>
          </p:nvSpPr>
          <p:spPr bwMode="auto">
            <a:xfrm>
              <a:off x="9063666" y="4526256"/>
              <a:ext cx="1294707" cy="1081146"/>
            </a:xfrm>
            <a:custGeom>
              <a:avLst/>
              <a:gdLst>
                <a:gd name="T0" fmla="*/ 328 w 328"/>
                <a:gd name="T1" fmla="*/ 42 h 274"/>
                <a:gd name="T2" fmla="*/ 163 w 328"/>
                <a:gd name="T3" fmla="*/ 0 h 274"/>
                <a:gd name="T4" fmla="*/ 0 w 328"/>
                <a:gd name="T5" fmla="*/ 42 h 274"/>
                <a:gd name="T6" fmla="*/ 1 w 328"/>
                <a:gd name="T7" fmla="*/ 53 h 274"/>
                <a:gd name="T8" fmla="*/ 66 w 328"/>
                <a:gd name="T9" fmla="*/ 70 h 274"/>
                <a:gd name="T10" fmla="*/ 66 w 328"/>
                <a:gd name="T11" fmla="*/ 150 h 274"/>
                <a:gd name="T12" fmla="*/ 160 w 328"/>
                <a:gd name="T13" fmla="*/ 197 h 274"/>
                <a:gd name="T14" fmla="*/ 261 w 328"/>
                <a:gd name="T15" fmla="*/ 150 h 274"/>
                <a:gd name="T16" fmla="*/ 262 w 328"/>
                <a:gd name="T17" fmla="*/ 71 h 274"/>
                <a:gd name="T18" fmla="*/ 266 w 328"/>
                <a:gd name="T19" fmla="*/ 70 h 274"/>
                <a:gd name="T20" fmla="*/ 272 w 328"/>
                <a:gd name="T21" fmla="*/ 134 h 274"/>
                <a:gd name="T22" fmla="*/ 269 w 328"/>
                <a:gd name="T23" fmla="*/ 204 h 274"/>
                <a:gd name="T24" fmla="*/ 258 w 328"/>
                <a:gd name="T25" fmla="*/ 216 h 274"/>
                <a:gd name="T26" fmla="*/ 267 w 328"/>
                <a:gd name="T27" fmla="*/ 228 h 274"/>
                <a:gd name="T28" fmla="*/ 252 w 328"/>
                <a:gd name="T29" fmla="*/ 272 h 274"/>
                <a:gd name="T30" fmla="*/ 256 w 328"/>
                <a:gd name="T31" fmla="*/ 273 h 274"/>
                <a:gd name="T32" fmla="*/ 263 w 328"/>
                <a:gd name="T33" fmla="*/ 256 h 274"/>
                <a:gd name="T34" fmla="*/ 259 w 328"/>
                <a:gd name="T35" fmla="*/ 273 h 274"/>
                <a:gd name="T36" fmla="*/ 264 w 328"/>
                <a:gd name="T37" fmla="*/ 274 h 274"/>
                <a:gd name="T38" fmla="*/ 266 w 328"/>
                <a:gd name="T39" fmla="*/ 261 h 274"/>
                <a:gd name="T40" fmla="*/ 267 w 328"/>
                <a:gd name="T41" fmla="*/ 274 h 274"/>
                <a:gd name="T42" fmla="*/ 272 w 328"/>
                <a:gd name="T43" fmla="*/ 274 h 274"/>
                <a:gd name="T44" fmla="*/ 272 w 328"/>
                <a:gd name="T45" fmla="*/ 261 h 274"/>
                <a:gd name="T46" fmla="*/ 274 w 328"/>
                <a:gd name="T47" fmla="*/ 274 h 274"/>
                <a:gd name="T48" fmla="*/ 278 w 328"/>
                <a:gd name="T49" fmla="*/ 274 h 274"/>
                <a:gd name="T50" fmla="*/ 276 w 328"/>
                <a:gd name="T51" fmla="*/ 259 h 274"/>
                <a:gd name="T52" fmla="*/ 281 w 328"/>
                <a:gd name="T53" fmla="*/ 273 h 274"/>
                <a:gd name="T54" fmla="*/ 284 w 328"/>
                <a:gd name="T55" fmla="*/ 272 h 274"/>
                <a:gd name="T56" fmla="*/ 274 w 328"/>
                <a:gd name="T57" fmla="*/ 228 h 274"/>
                <a:gd name="T58" fmla="*/ 283 w 328"/>
                <a:gd name="T59" fmla="*/ 216 h 274"/>
                <a:gd name="T60" fmla="*/ 274 w 328"/>
                <a:gd name="T61" fmla="*/ 204 h 274"/>
                <a:gd name="T62" fmla="*/ 277 w 328"/>
                <a:gd name="T63" fmla="*/ 134 h 274"/>
                <a:gd name="T64" fmla="*/ 271 w 328"/>
                <a:gd name="T65" fmla="*/ 68 h 274"/>
                <a:gd name="T66" fmla="*/ 327 w 328"/>
                <a:gd name="T67" fmla="*/ 54 h 274"/>
                <a:gd name="T68" fmla="*/ 328 w 328"/>
                <a:gd name="T69" fmla="*/ 42 h 274"/>
                <a:gd name="T70" fmla="*/ 162 w 328"/>
                <a:gd name="T71" fmla="*/ 57 h 274"/>
                <a:gd name="T72" fmla="*/ 66 w 328"/>
                <a:gd name="T73" fmla="*/ 40 h 274"/>
                <a:gd name="T74" fmla="*/ 162 w 328"/>
                <a:gd name="T75" fmla="*/ 23 h 274"/>
                <a:gd name="T76" fmla="*/ 258 w 328"/>
                <a:gd name="T77" fmla="*/ 40 h 274"/>
                <a:gd name="T78" fmla="*/ 162 w 328"/>
                <a:gd name="T79" fmla="*/ 57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8" h="274">
                  <a:moveTo>
                    <a:pt x="328" y="42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80" y="195"/>
                    <a:pt x="160" y="197"/>
                    <a:pt x="160" y="197"/>
                  </a:cubicBezTo>
                  <a:cubicBezTo>
                    <a:pt x="253" y="196"/>
                    <a:pt x="261" y="150"/>
                    <a:pt x="261" y="150"/>
                  </a:cubicBezTo>
                  <a:cubicBezTo>
                    <a:pt x="262" y="71"/>
                    <a:pt x="262" y="71"/>
                    <a:pt x="262" y="71"/>
                  </a:cubicBezTo>
                  <a:cubicBezTo>
                    <a:pt x="266" y="70"/>
                    <a:pt x="266" y="70"/>
                    <a:pt x="266" y="70"/>
                  </a:cubicBezTo>
                  <a:cubicBezTo>
                    <a:pt x="270" y="80"/>
                    <a:pt x="274" y="99"/>
                    <a:pt x="272" y="134"/>
                  </a:cubicBezTo>
                  <a:cubicBezTo>
                    <a:pt x="269" y="182"/>
                    <a:pt x="268" y="196"/>
                    <a:pt x="269" y="204"/>
                  </a:cubicBezTo>
                  <a:cubicBezTo>
                    <a:pt x="263" y="204"/>
                    <a:pt x="258" y="210"/>
                    <a:pt x="258" y="216"/>
                  </a:cubicBezTo>
                  <a:cubicBezTo>
                    <a:pt x="258" y="222"/>
                    <a:pt x="262" y="226"/>
                    <a:pt x="267" y="228"/>
                  </a:cubicBezTo>
                  <a:cubicBezTo>
                    <a:pt x="266" y="234"/>
                    <a:pt x="261" y="251"/>
                    <a:pt x="252" y="272"/>
                  </a:cubicBezTo>
                  <a:cubicBezTo>
                    <a:pt x="256" y="273"/>
                    <a:pt x="256" y="273"/>
                    <a:pt x="256" y="273"/>
                  </a:cubicBezTo>
                  <a:cubicBezTo>
                    <a:pt x="256" y="273"/>
                    <a:pt x="262" y="260"/>
                    <a:pt x="263" y="256"/>
                  </a:cubicBezTo>
                  <a:cubicBezTo>
                    <a:pt x="262" y="259"/>
                    <a:pt x="260" y="272"/>
                    <a:pt x="259" y="273"/>
                  </a:cubicBezTo>
                  <a:cubicBezTo>
                    <a:pt x="264" y="274"/>
                    <a:pt x="264" y="274"/>
                    <a:pt x="264" y="274"/>
                  </a:cubicBezTo>
                  <a:cubicBezTo>
                    <a:pt x="264" y="274"/>
                    <a:pt x="267" y="263"/>
                    <a:pt x="266" y="261"/>
                  </a:cubicBezTo>
                  <a:cubicBezTo>
                    <a:pt x="266" y="261"/>
                    <a:pt x="267" y="273"/>
                    <a:pt x="267" y="274"/>
                  </a:cubicBezTo>
                  <a:cubicBezTo>
                    <a:pt x="272" y="274"/>
                    <a:pt x="272" y="274"/>
                    <a:pt x="272" y="274"/>
                  </a:cubicBezTo>
                  <a:cubicBezTo>
                    <a:pt x="272" y="274"/>
                    <a:pt x="271" y="263"/>
                    <a:pt x="272" y="261"/>
                  </a:cubicBezTo>
                  <a:cubicBezTo>
                    <a:pt x="272" y="261"/>
                    <a:pt x="274" y="268"/>
                    <a:pt x="274" y="274"/>
                  </a:cubicBezTo>
                  <a:cubicBezTo>
                    <a:pt x="278" y="274"/>
                    <a:pt x="278" y="274"/>
                    <a:pt x="278" y="274"/>
                  </a:cubicBezTo>
                  <a:cubicBezTo>
                    <a:pt x="278" y="274"/>
                    <a:pt x="277" y="261"/>
                    <a:pt x="276" y="259"/>
                  </a:cubicBezTo>
                  <a:cubicBezTo>
                    <a:pt x="276" y="259"/>
                    <a:pt x="280" y="266"/>
                    <a:pt x="281" y="273"/>
                  </a:cubicBezTo>
                  <a:cubicBezTo>
                    <a:pt x="284" y="272"/>
                    <a:pt x="284" y="272"/>
                    <a:pt x="284" y="272"/>
                  </a:cubicBezTo>
                  <a:cubicBezTo>
                    <a:pt x="284" y="272"/>
                    <a:pt x="277" y="237"/>
                    <a:pt x="274" y="228"/>
                  </a:cubicBezTo>
                  <a:cubicBezTo>
                    <a:pt x="279" y="226"/>
                    <a:pt x="283" y="221"/>
                    <a:pt x="283" y="216"/>
                  </a:cubicBezTo>
                  <a:cubicBezTo>
                    <a:pt x="283" y="210"/>
                    <a:pt x="279" y="205"/>
                    <a:pt x="274" y="204"/>
                  </a:cubicBezTo>
                  <a:cubicBezTo>
                    <a:pt x="274" y="196"/>
                    <a:pt x="274" y="183"/>
                    <a:pt x="277" y="134"/>
                  </a:cubicBezTo>
                  <a:cubicBezTo>
                    <a:pt x="279" y="105"/>
                    <a:pt x="277" y="83"/>
                    <a:pt x="271" y="68"/>
                  </a:cubicBezTo>
                  <a:cubicBezTo>
                    <a:pt x="327" y="54"/>
                    <a:pt x="327" y="54"/>
                    <a:pt x="327" y="54"/>
                  </a:cubicBezTo>
                  <a:lnTo>
                    <a:pt x="328" y="42"/>
                  </a:lnTo>
                  <a:close/>
                  <a:moveTo>
                    <a:pt x="162" y="57"/>
                  </a:moveTo>
                  <a:cubicBezTo>
                    <a:pt x="109" y="57"/>
                    <a:pt x="66" y="50"/>
                    <a:pt x="66" y="40"/>
                  </a:cubicBezTo>
                  <a:cubicBezTo>
                    <a:pt x="66" y="30"/>
                    <a:pt x="109" y="23"/>
                    <a:pt x="162" y="23"/>
                  </a:cubicBezTo>
                  <a:cubicBezTo>
                    <a:pt x="215" y="23"/>
                    <a:pt x="258" y="30"/>
                    <a:pt x="258" y="40"/>
                  </a:cubicBezTo>
                  <a:cubicBezTo>
                    <a:pt x="258" y="50"/>
                    <a:pt x="215" y="57"/>
                    <a:pt x="162" y="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1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8813759" y="5570569"/>
              <a:ext cx="1794523" cy="59438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有文化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21449" y="4078180"/>
            <a:ext cx="1794523" cy="1754047"/>
            <a:chOff x="8813759" y="2245975"/>
            <a:chExt cx="1794523" cy="1754047"/>
          </a:xfrm>
        </p:grpSpPr>
        <p:sp>
          <p:nvSpPr>
            <p:cNvPr id="9" name="圆角矩形 8"/>
            <p:cNvSpPr/>
            <p:nvPr/>
          </p:nvSpPr>
          <p:spPr>
            <a:xfrm>
              <a:off x="8813759" y="3405641"/>
              <a:ext cx="1794523" cy="59438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有爱心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86"/>
            <p:cNvSpPr>
              <a:spLocks noEditPoints="1"/>
            </p:cNvSpPr>
            <p:nvPr/>
          </p:nvSpPr>
          <p:spPr bwMode="auto">
            <a:xfrm>
              <a:off x="9117025" y="2245975"/>
              <a:ext cx="1187989" cy="979507"/>
            </a:xfrm>
            <a:custGeom>
              <a:avLst/>
              <a:gdLst>
                <a:gd name="T0" fmla="*/ 46 w 466"/>
                <a:gd name="T1" fmla="*/ 198 h 384"/>
                <a:gd name="T2" fmla="*/ 233 w 466"/>
                <a:gd name="T3" fmla="*/ 384 h 384"/>
                <a:gd name="T4" fmla="*/ 419 w 466"/>
                <a:gd name="T5" fmla="*/ 200 h 384"/>
                <a:gd name="T6" fmla="*/ 420 w 466"/>
                <a:gd name="T7" fmla="*/ 200 h 384"/>
                <a:gd name="T8" fmla="*/ 420 w 466"/>
                <a:gd name="T9" fmla="*/ 197 h 384"/>
                <a:gd name="T10" fmla="*/ 442 w 466"/>
                <a:gd name="T11" fmla="*/ 157 h 384"/>
                <a:gd name="T12" fmla="*/ 380 w 466"/>
                <a:gd name="T13" fmla="*/ 9 h 384"/>
                <a:gd name="T14" fmla="*/ 337 w 466"/>
                <a:gd name="T15" fmla="*/ 0 h 384"/>
                <a:gd name="T16" fmla="*/ 233 w 466"/>
                <a:gd name="T17" fmla="*/ 68 h 384"/>
                <a:gd name="T18" fmla="*/ 129 w 466"/>
                <a:gd name="T19" fmla="*/ 0 h 384"/>
                <a:gd name="T20" fmla="*/ 86 w 466"/>
                <a:gd name="T21" fmla="*/ 9 h 384"/>
                <a:gd name="T22" fmla="*/ 24 w 466"/>
                <a:gd name="T23" fmla="*/ 157 h 384"/>
                <a:gd name="T24" fmla="*/ 46 w 466"/>
                <a:gd name="T25" fmla="*/ 197 h 384"/>
                <a:gd name="T26" fmla="*/ 46 w 466"/>
                <a:gd name="T27" fmla="*/ 198 h 384"/>
                <a:gd name="T28" fmla="*/ 55 w 466"/>
                <a:gd name="T29" fmla="*/ 188 h 384"/>
                <a:gd name="T30" fmla="*/ 55 w 466"/>
                <a:gd name="T31" fmla="*/ 178 h 384"/>
                <a:gd name="T32" fmla="*/ 161 w 466"/>
                <a:gd name="T33" fmla="*/ 178 h 384"/>
                <a:gd name="T34" fmla="*/ 174 w 466"/>
                <a:gd name="T35" fmla="*/ 118 h 384"/>
                <a:gd name="T36" fmla="*/ 185 w 466"/>
                <a:gd name="T37" fmla="*/ 162 h 384"/>
                <a:gd name="T38" fmla="*/ 207 w 466"/>
                <a:gd name="T39" fmla="*/ 84 h 384"/>
                <a:gd name="T40" fmla="*/ 258 w 466"/>
                <a:gd name="T41" fmla="*/ 248 h 384"/>
                <a:gd name="T42" fmla="*/ 282 w 466"/>
                <a:gd name="T43" fmla="*/ 165 h 384"/>
                <a:gd name="T44" fmla="*/ 291 w 466"/>
                <a:gd name="T45" fmla="*/ 204 h 384"/>
                <a:gd name="T46" fmla="*/ 296 w 466"/>
                <a:gd name="T47" fmla="*/ 180 h 384"/>
                <a:gd name="T48" fmla="*/ 411 w 466"/>
                <a:gd name="T49" fmla="*/ 180 h 384"/>
                <a:gd name="T50" fmla="*/ 411 w 466"/>
                <a:gd name="T51" fmla="*/ 190 h 384"/>
                <a:gd name="T52" fmla="*/ 305 w 466"/>
                <a:gd name="T53" fmla="*/ 190 h 384"/>
                <a:gd name="T54" fmla="*/ 292 w 466"/>
                <a:gd name="T55" fmla="*/ 251 h 384"/>
                <a:gd name="T56" fmla="*/ 281 w 466"/>
                <a:gd name="T57" fmla="*/ 206 h 384"/>
                <a:gd name="T58" fmla="*/ 259 w 466"/>
                <a:gd name="T59" fmla="*/ 284 h 384"/>
                <a:gd name="T60" fmla="*/ 208 w 466"/>
                <a:gd name="T61" fmla="*/ 120 h 384"/>
                <a:gd name="T62" fmla="*/ 184 w 466"/>
                <a:gd name="T63" fmla="*/ 203 h 384"/>
                <a:gd name="T64" fmla="*/ 175 w 466"/>
                <a:gd name="T65" fmla="*/ 164 h 384"/>
                <a:gd name="T66" fmla="*/ 169 w 466"/>
                <a:gd name="T67" fmla="*/ 188 h 384"/>
                <a:gd name="T68" fmla="*/ 55 w 466"/>
                <a:gd name="T69" fmla="*/ 18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6" h="384">
                  <a:moveTo>
                    <a:pt x="46" y="198"/>
                  </a:moveTo>
                  <a:cubicBezTo>
                    <a:pt x="99" y="281"/>
                    <a:pt x="199" y="359"/>
                    <a:pt x="233" y="384"/>
                  </a:cubicBezTo>
                  <a:cubicBezTo>
                    <a:pt x="266" y="359"/>
                    <a:pt x="365" y="283"/>
                    <a:pt x="419" y="200"/>
                  </a:cubicBezTo>
                  <a:cubicBezTo>
                    <a:pt x="420" y="200"/>
                    <a:pt x="420" y="200"/>
                    <a:pt x="420" y="200"/>
                  </a:cubicBezTo>
                  <a:cubicBezTo>
                    <a:pt x="420" y="197"/>
                    <a:pt x="420" y="197"/>
                    <a:pt x="420" y="197"/>
                  </a:cubicBezTo>
                  <a:cubicBezTo>
                    <a:pt x="429" y="184"/>
                    <a:pt x="436" y="171"/>
                    <a:pt x="442" y="157"/>
                  </a:cubicBezTo>
                  <a:cubicBezTo>
                    <a:pt x="466" y="99"/>
                    <a:pt x="438" y="33"/>
                    <a:pt x="380" y="9"/>
                  </a:cubicBezTo>
                  <a:cubicBezTo>
                    <a:pt x="366" y="3"/>
                    <a:pt x="351" y="0"/>
                    <a:pt x="337" y="0"/>
                  </a:cubicBezTo>
                  <a:cubicBezTo>
                    <a:pt x="293" y="0"/>
                    <a:pt x="252" y="26"/>
                    <a:pt x="233" y="68"/>
                  </a:cubicBezTo>
                  <a:cubicBezTo>
                    <a:pt x="214" y="26"/>
                    <a:pt x="173" y="0"/>
                    <a:pt x="129" y="0"/>
                  </a:cubicBezTo>
                  <a:cubicBezTo>
                    <a:pt x="115" y="0"/>
                    <a:pt x="100" y="3"/>
                    <a:pt x="86" y="9"/>
                  </a:cubicBezTo>
                  <a:cubicBezTo>
                    <a:pt x="28" y="33"/>
                    <a:pt x="0" y="99"/>
                    <a:pt x="24" y="157"/>
                  </a:cubicBezTo>
                  <a:cubicBezTo>
                    <a:pt x="30" y="171"/>
                    <a:pt x="37" y="184"/>
                    <a:pt x="46" y="197"/>
                  </a:cubicBezTo>
                  <a:cubicBezTo>
                    <a:pt x="46" y="198"/>
                    <a:pt x="46" y="198"/>
                    <a:pt x="46" y="198"/>
                  </a:cubicBezTo>
                  <a:close/>
                  <a:moveTo>
                    <a:pt x="55" y="188"/>
                  </a:moveTo>
                  <a:cubicBezTo>
                    <a:pt x="55" y="178"/>
                    <a:pt x="55" y="178"/>
                    <a:pt x="55" y="178"/>
                  </a:cubicBezTo>
                  <a:cubicBezTo>
                    <a:pt x="161" y="178"/>
                    <a:pt x="161" y="178"/>
                    <a:pt x="161" y="178"/>
                  </a:cubicBezTo>
                  <a:cubicBezTo>
                    <a:pt x="174" y="118"/>
                    <a:pt x="174" y="118"/>
                    <a:pt x="174" y="118"/>
                  </a:cubicBezTo>
                  <a:cubicBezTo>
                    <a:pt x="185" y="162"/>
                    <a:pt x="185" y="162"/>
                    <a:pt x="185" y="162"/>
                  </a:cubicBezTo>
                  <a:cubicBezTo>
                    <a:pt x="207" y="84"/>
                    <a:pt x="207" y="84"/>
                    <a:pt x="207" y="84"/>
                  </a:cubicBezTo>
                  <a:cubicBezTo>
                    <a:pt x="258" y="248"/>
                    <a:pt x="258" y="248"/>
                    <a:pt x="258" y="248"/>
                  </a:cubicBezTo>
                  <a:cubicBezTo>
                    <a:pt x="282" y="165"/>
                    <a:pt x="282" y="165"/>
                    <a:pt x="282" y="165"/>
                  </a:cubicBezTo>
                  <a:cubicBezTo>
                    <a:pt x="291" y="204"/>
                    <a:pt x="291" y="204"/>
                    <a:pt x="291" y="204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411" y="180"/>
                    <a:pt x="411" y="180"/>
                    <a:pt x="411" y="180"/>
                  </a:cubicBezTo>
                  <a:cubicBezTo>
                    <a:pt x="411" y="190"/>
                    <a:pt x="411" y="190"/>
                    <a:pt x="411" y="190"/>
                  </a:cubicBezTo>
                  <a:cubicBezTo>
                    <a:pt x="305" y="190"/>
                    <a:pt x="305" y="190"/>
                    <a:pt x="305" y="190"/>
                  </a:cubicBezTo>
                  <a:cubicBezTo>
                    <a:pt x="292" y="251"/>
                    <a:pt x="292" y="251"/>
                    <a:pt x="292" y="251"/>
                  </a:cubicBezTo>
                  <a:cubicBezTo>
                    <a:pt x="281" y="206"/>
                    <a:pt x="281" y="206"/>
                    <a:pt x="281" y="206"/>
                  </a:cubicBezTo>
                  <a:cubicBezTo>
                    <a:pt x="259" y="284"/>
                    <a:pt x="259" y="284"/>
                    <a:pt x="259" y="284"/>
                  </a:cubicBezTo>
                  <a:cubicBezTo>
                    <a:pt x="208" y="120"/>
                    <a:pt x="208" y="120"/>
                    <a:pt x="208" y="120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69" y="188"/>
                    <a:pt x="169" y="188"/>
                    <a:pt x="169" y="188"/>
                  </a:cubicBezTo>
                  <a:lnTo>
                    <a:pt x="55" y="1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56418" y="4193533"/>
            <a:ext cx="1794523" cy="1632286"/>
            <a:chOff x="5728649" y="4455503"/>
            <a:chExt cx="1794523" cy="1632286"/>
          </a:xfrm>
        </p:grpSpPr>
        <p:sp>
          <p:nvSpPr>
            <p:cNvPr id="7" name="圆角矩形 6"/>
            <p:cNvSpPr/>
            <p:nvPr/>
          </p:nvSpPr>
          <p:spPr>
            <a:xfrm>
              <a:off x="5728649" y="5493408"/>
              <a:ext cx="1794523" cy="59438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有知识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4" name="Group 4"/>
            <p:cNvGrpSpPr/>
            <p:nvPr/>
          </p:nvGrpSpPr>
          <p:grpSpPr>
            <a:xfrm>
              <a:off x="5973769" y="4455503"/>
              <a:ext cx="1304281" cy="912336"/>
              <a:chOff x="3476626" y="2343150"/>
              <a:chExt cx="2192338" cy="1533525"/>
            </a:xfrm>
          </p:grpSpPr>
          <p:sp>
            <p:nvSpPr>
              <p:cNvPr id="135" name="Freeform 5"/>
              <p:cNvSpPr>
                <a:spLocks/>
              </p:cNvSpPr>
              <p:nvPr/>
            </p:nvSpPr>
            <p:spPr bwMode="auto">
              <a:xfrm>
                <a:off x="3476626" y="2381250"/>
                <a:ext cx="2192338" cy="1495425"/>
              </a:xfrm>
              <a:custGeom>
                <a:avLst/>
                <a:gdLst/>
                <a:ahLst/>
                <a:cxnLst>
                  <a:cxn ang="0">
                    <a:pos x="1202" y="800"/>
                  </a:cxn>
                  <a:cxn ang="0">
                    <a:pos x="1182" y="820"/>
                  </a:cxn>
                  <a:cxn ang="0">
                    <a:pos x="20" y="820"/>
                  </a:cxn>
                  <a:cxn ang="0">
                    <a:pos x="0" y="800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182" y="0"/>
                  </a:cxn>
                  <a:cxn ang="0">
                    <a:pos x="1202" y="20"/>
                  </a:cxn>
                  <a:cxn ang="0">
                    <a:pos x="1202" y="800"/>
                  </a:cxn>
                </a:cxnLst>
                <a:rect l="0" t="0" r="r" b="b"/>
                <a:pathLst>
                  <a:path w="1202" h="820">
                    <a:moveTo>
                      <a:pt x="1202" y="800"/>
                    </a:moveTo>
                    <a:cubicBezTo>
                      <a:pt x="1202" y="811"/>
                      <a:pt x="1193" y="820"/>
                      <a:pt x="1182" y="820"/>
                    </a:cubicBezTo>
                    <a:cubicBezTo>
                      <a:pt x="20" y="820"/>
                      <a:pt x="20" y="820"/>
                      <a:pt x="20" y="820"/>
                    </a:cubicBezTo>
                    <a:cubicBezTo>
                      <a:pt x="9" y="820"/>
                      <a:pt x="0" y="811"/>
                      <a:pt x="0" y="80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182" y="0"/>
                      <a:pt x="1182" y="0"/>
                      <a:pt x="1182" y="0"/>
                    </a:cubicBezTo>
                    <a:cubicBezTo>
                      <a:pt x="1193" y="0"/>
                      <a:pt x="1202" y="9"/>
                      <a:pt x="1202" y="20"/>
                    </a:cubicBezTo>
                    <a:lnTo>
                      <a:pt x="1202" y="8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Rectangle 6"/>
              <p:cNvSpPr>
                <a:spLocks noChangeArrowheads="1"/>
              </p:cNvSpPr>
              <p:nvPr/>
            </p:nvSpPr>
            <p:spPr bwMode="auto">
              <a:xfrm>
                <a:off x="3563938" y="3713163"/>
                <a:ext cx="2019300" cy="90488"/>
              </a:xfrm>
              <a:prstGeom prst="rect">
                <a:avLst/>
              </a:prstGeom>
              <a:solidFill>
                <a:srgbClr val="F93C43">
                  <a:lumMod val="40000"/>
                  <a:lumOff val="6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Freeform 7"/>
              <p:cNvSpPr>
                <a:spLocks/>
              </p:cNvSpPr>
              <p:nvPr/>
            </p:nvSpPr>
            <p:spPr bwMode="auto">
              <a:xfrm>
                <a:off x="4573587" y="2343150"/>
                <a:ext cx="1009650" cy="1460500"/>
              </a:xfrm>
              <a:custGeom>
                <a:avLst/>
                <a:gdLst/>
                <a:ahLst/>
                <a:cxnLst>
                  <a:cxn ang="0">
                    <a:pos x="0" y="801"/>
                  </a:cxn>
                  <a:cxn ang="0">
                    <a:pos x="0" y="73"/>
                  </a:cxn>
                  <a:cxn ang="0">
                    <a:pos x="1" y="71"/>
                  </a:cxn>
                  <a:cxn ang="0">
                    <a:pos x="1" y="65"/>
                  </a:cxn>
                  <a:cxn ang="0">
                    <a:pos x="70" y="0"/>
                  </a:cxn>
                  <a:cxn ang="0">
                    <a:pos x="554" y="0"/>
                  </a:cxn>
                  <a:cxn ang="0">
                    <a:pos x="554" y="758"/>
                  </a:cxn>
                  <a:cxn ang="0">
                    <a:pos x="70" y="758"/>
                  </a:cxn>
                  <a:cxn ang="0">
                    <a:pos x="0" y="801"/>
                  </a:cxn>
                </a:cxnLst>
                <a:rect l="0" t="0" r="r" b="b"/>
                <a:pathLst>
                  <a:path w="554" h="801">
                    <a:moveTo>
                      <a:pt x="0" y="80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1" y="72"/>
                      <a:pt x="1" y="71"/>
                      <a:pt x="1" y="71"/>
                    </a:cubicBezTo>
                    <a:cubicBezTo>
                      <a:pt x="1" y="69"/>
                      <a:pt x="1" y="67"/>
                      <a:pt x="1" y="65"/>
                    </a:cubicBezTo>
                    <a:cubicBezTo>
                      <a:pt x="4" y="29"/>
                      <a:pt x="34" y="0"/>
                      <a:pt x="70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758"/>
                      <a:pt x="554" y="758"/>
                      <a:pt x="554" y="758"/>
                    </a:cubicBezTo>
                    <a:cubicBezTo>
                      <a:pt x="70" y="758"/>
                      <a:pt x="70" y="758"/>
                      <a:pt x="70" y="758"/>
                    </a:cubicBezTo>
                    <a:cubicBezTo>
                      <a:pt x="40" y="758"/>
                      <a:pt x="13" y="775"/>
                      <a:pt x="0" y="801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Freeform 8"/>
              <p:cNvSpPr>
                <a:spLocks/>
              </p:cNvSpPr>
              <p:nvPr/>
            </p:nvSpPr>
            <p:spPr bwMode="auto">
              <a:xfrm>
                <a:off x="3563938" y="2343150"/>
                <a:ext cx="1011238" cy="1460500"/>
              </a:xfrm>
              <a:custGeom>
                <a:avLst/>
                <a:gdLst/>
                <a:ahLst/>
                <a:cxnLst>
                  <a:cxn ang="0">
                    <a:pos x="554" y="801"/>
                  </a:cxn>
                  <a:cxn ang="0">
                    <a:pos x="554" y="73"/>
                  </a:cxn>
                  <a:cxn ang="0">
                    <a:pos x="553" y="71"/>
                  </a:cxn>
                  <a:cxn ang="0">
                    <a:pos x="553" y="65"/>
                  </a:cxn>
                  <a:cxn ang="0">
                    <a:pos x="483" y="0"/>
                  </a:cxn>
                  <a:cxn ang="0">
                    <a:pos x="0" y="0"/>
                  </a:cxn>
                  <a:cxn ang="0">
                    <a:pos x="0" y="758"/>
                  </a:cxn>
                  <a:cxn ang="0">
                    <a:pos x="483" y="758"/>
                  </a:cxn>
                  <a:cxn ang="0">
                    <a:pos x="554" y="801"/>
                  </a:cxn>
                </a:cxnLst>
                <a:rect l="0" t="0" r="r" b="b"/>
                <a:pathLst>
                  <a:path w="554" h="801">
                    <a:moveTo>
                      <a:pt x="554" y="801"/>
                    </a:moveTo>
                    <a:cubicBezTo>
                      <a:pt x="554" y="73"/>
                      <a:pt x="554" y="73"/>
                      <a:pt x="554" y="73"/>
                    </a:cubicBezTo>
                    <a:cubicBezTo>
                      <a:pt x="553" y="72"/>
                      <a:pt x="553" y="71"/>
                      <a:pt x="553" y="71"/>
                    </a:cubicBezTo>
                    <a:cubicBezTo>
                      <a:pt x="553" y="69"/>
                      <a:pt x="553" y="67"/>
                      <a:pt x="553" y="65"/>
                    </a:cubicBezTo>
                    <a:cubicBezTo>
                      <a:pt x="550" y="29"/>
                      <a:pt x="520" y="0"/>
                      <a:pt x="4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58"/>
                      <a:pt x="0" y="758"/>
                      <a:pt x="0" y="758"/>
                    </a:cubicBezTo>
                    <a:cubicBezTo>
                      <a:pt x="483" y="758"/>
                      <a:pt x="483" y="758"/>
                      <a:pt x="483" y="758"/>
                    </a:cubicBezTo>
                    <a:cubicBezTo>
                      <a:pt x="514" y="758"/>
                      <a:pt x="540" y="775"/>
                      <a:pt x="554" y="801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Freeform 9"/>
              <p:cNvSpPr>
                <a:spLocks/>
              </p:cNvSpPr>
              <p:nvPr/>
            </p:nvSpPr>
            <p:spPr bwMode="auto">
              <a:xfrm>
                <a:off x="4502151" y="2357438"/>
                <a:ext cx="73025" cy="1446213"/>
              </a:xfrm>
              <a:custGeom>
                <a:avLst/>
                <a:gdLst/>
                <a:ahLst/>
                <a:cxnLst>
                  <a:cxn ang="0">
                    <a:pos x="39" y="57"/>
                  </a:cxn>
                  <a:cxn ang="0">
                    <a:pos x="0" y="0"/>
                  </a:cxn>
                  <a:cxn ang="0">
                    <a:pos x="0" y="756"/>
                  </a:cxn>
                  <a:cxn ang="0">
                    <a:pos x="40" y="793"/>
                  </a:cxn>
                  <a:cxn ang="0">
                    <a:pos x="40" y="65"/>
                  </a:cxn>
                  <a:cxn ang="0">
                    <a:pos x="39" y="63"/>
                  </a:cxn>
                  <a:cxn ang="0">
                    <a:pos x="39" y="57"/>
                  </a:cxn>
                </a:cxnLst>
                <a:rect l="0" t="0" r="r" b="b"/>
                <a:pathLst>
                  <a:path w="40" h="793">
                    <a:moveTo>
                      <a:pt x="39" y="57"/>
                    </a:moveTo>
                    <a:cubicBezTo>
                      <a:pt x="37" y="32"/>
                      <a:pt x="22" y="10"/>
                      <a:pt x="0" y="0"/>
                    </a:cubicBezTo>
                    <a:cubicBezTo>
                      <a:pt x="0" y="756"/>
                      <a:pt x="0" y="756"/>
                      <a:pt x="0" y="756"/>
                    </a:cubicBezTo>
                    <a:cubicBezTo>
                      <a:pt x="17" y="764"/>
                      <a:pt x="31" y="776"/>
                      <a:pt x="40" y="793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9" y="64"/>
                      <a:pt x="39" y="63"/>
                      <a:pt x="39" y="63"/>
                    </a:cubicBezTo>
                    <a:cubicBezTo>
                      <a:pt x="39" y="61"/>
                      <a:pt x="39" y="59"/>
                      <a:pt x="39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Rectangle 10"/>
              <p:cNvSpPr>
                <a:spLocks noChangeArrowheads="1"/>
              </p:cNvSpPr>
              <p:nvPr/>
            </p:nvSpPr>
            <p:spPr bwMode="auto">
              <a:xfrm>
                <a:off x="4700588" y="2586038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Rectangle 11"/>
              <p:cNvSpPr>
                <a:spLocks noChangeArrowheads="1"/>
              </p:cNvSpPr>
              <p:nvPr/>
            </p:nvSpPr>
            <p:spPr bwMode="auto">
              <a:xfrm>
                <a:off x="4700588" y="2759075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Rectangle 12"/>
              <p:cNvSpPr>
                <a:spLocks noChangeArrowheads="1"/>
              </p:cNvSpPr>
              <p:nvPr/>
            </p:nvSpPr>
            <p:spPr bwMode="auto">
              <a:xfrm>
                <a:off x="4700588" y="29321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Rectangle 13"/>
              <p:cNvSpPr>
                <a:spLocks noChangeArrowheads="1"/>
              </p:cNvSpPr>
              <p:nvPr/>
            </p:nvSpPr>
            <p:spPr bwMode="auto">
              <a:xfrm>
                <a:off x="4700588" y="3105150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Rectangle 14"/>
              <p:cNvSpPr>
                <a:spLocks noChangeArrowheads="1"/>
              </p:cNvSpPr>
              <p:nvPr/>
            </p:nvSpPr>
            <p:spPr bwMode="auto">
              <a:xfrm>
                <a:off x="4700588" y="3279775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Rectangle 15"/>
              <p:cNvSpPr>
                <a:spLocks noChangeArrowheads="1"/>
              </p:cNvSpPr>
              <p:nvPr/>
            </p:nvSpPr>
            <p:spPr bwMode="auto">
              <a:xfrm>
                <a:off x="4700588" y="34528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3692526" y="2586038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Rectangle 17"/>
              <p:cNvSpPr>
                <a:spLocks noChangeArrowheads="1"/>
              </p:cNvSpPr>
              <p:nvPr/>
            </p:nvSpPr>
            <p:spPr bwMode="auto">
              <a:xfrm>
                <a:off x="3692526" y="2759075"/>
                <a:ext cx="746125" cy="47625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Rectangle 18"/>
              <p:cNvSpPr>
                <a:spLocks noChangeArrowheads="1"/>
              </p:cNvSpPr>
              <p:nvPr/>
            </p:nvSpPr>
            <p:spPr bwMode="auto">
              <a:xfrm>
                <a:off x="3692526" y="29321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Rectangle 19"/>
              <p:cNvSpPr>
                <a:spLocks noChangeArrowheads="1"/>
              </p:cNvSpPr>
              <p:nvPr/>
            </p:nvSpPr>
            <p:spPr bwMode="auto">
              <a:xfrm>
                <a:off x="3692526" y="3105150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Rectangle 20"/>
              <p:cNvSpPr>
                <a:spLocks noChangeArrowheads="1"/>
              </p:cNvSpPr>
              <p:nvPr/>
            </p:nvSpPr>
            <p:spPr bwMode="auto">
              <a:xfrm>
                <a:off x="3692526" y="3279775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Rectangle 21"/>
              <p:cNvSpPr>
                <a:spLocks noChangeArrowheads="1"/>
              </p:cNvSpPr>
              <p:nvPr/>
            </p:nvSpPr>
            <p:spPr bwMode="auto">
              <a:xfrm>
                <a:off x="3692526" y="3452813"/>
                <a:ext cx="746125" cy="49213"/>
              </a:xfrm>
              <a:prstGeom prst="rect">
                <a:avLst/>
              </a:prstGeom>
              <a:solidFill>
                <a:srgbClr val="A8A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8580" tIns="64290" rIns="128580" bIns="6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786480" y="3999370"/>
            <a:ext cx="1794523" cy="1832857"/>
            <a:chOff x="5728649" y="2167165"/>
            <a:chExt cx="1794523" cy="1832857"/>
          </a:xfrm>
        </p:grpSpPr>
        <p:sp>
          <p:nvSpPr>
            <p:cNvPr id="6" name="圆角矩形 5"/>
            <p:cNvSpPr/>
            <p:nvPr/>
          </p:nvSpPr>
          <p:spPr>
            <a:xfrm>
              <a:off x="5728649" y="3405641"/>
              <a:ext cx="1794523" cy="59438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有理想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Freeform 68"/>
            <p:cNvSpPr>
              <a:spLocks noEditPoints="1"/>
            </p:cNvSpPr>
            <p:nvPr/>
          </p:nvSpPr>
          <p:spPr bwMode="auto">
            <a:xfrm>
              <a:off x="6219168" y="2167165"/>
              <a:ext cx="776214" cy="1137127"/>
            </a:xfrm>
            <a:custGeom>
              <a:avLst/>
              <a:gdLst>
                <a:gd name="T0" fmla="*/ 16 w 73"/>
                <a:gd name="T1" fmla="*/ 77 h 107"/>
                <a:gd name="T2" fmla="*/ 57 w 73"/>
                <a:gd name="T3" fmla="*/ 77 h 107"/>
                <a:gd name="T4" fmla="*/ 52 w 73"/>
                <a:gd name="T5" fmla="*/ 101 h 107"/>
                <a:gd name="T6" fmla="*/ 45 w 73"/>
                <a:gd name="T7" fmla="*/ 101 h 107"/>
                <a:gd name="T8" fmla="*/ 37 w 73"/>
                <a:gd name="T9" fmla="*/ 107 h 107"/>
                <a:gd name="T10" fmla="*/ 29 w 73"/>
                <a:gd name="T11" fmla="*/ 101 h 107"/>
                <a:gd name="T12" fmla="*/ 21 w 73"/>
                <a:gd name="T13" fmla="*/ 101 h 107"/>
                <a:gd name="T14" fmla="*/ 16 w 73"/>
                <a:gd name="T15" fmla="*/ 77 h 107"/>
                <a:gd name="T16" fmla="*/ 51 w 73"/>
                <a:gd name="T17" fmla="*/ 29 h 107"/>
                <a:gd name="T18" fmla="*/ 52 w 73"/>
                <a:gd name="T19" fmla="*/ 35 h 107"/>
                <a:gd name="T20" fmla="*/ 51 w 73"/>
                <a:gd name="T21" fmla="*/ 37 h 107"/>
                <a:gd name="T22" fmla="*/ 53 w 73"/>
                <a:gd name="T23" fmla="*/ 38 h 107"/>
                <a:gd name="T24" fmla="*/ 52 w 73"/>
                <a:gd name="T25" fmla="*/ 42 h 107"/>
                <a:gd name="T26" fmla="*/ 50 w 73"/>
                <a:gd name="T27" fmla="*/ 42 h 107"/>
                <a:gd name="T28" fmla="*/ 52 w 73"/>
                <a:gd name="T29" fmla="*/ 44 h 107"/>
                <a:gd name="T30" fmla="*/ 51 w 73"/>
                <a:gd name="T31" fmla="*/ 47 h 107"/>
                <a:gd name="T32" fmla="*/ 50 w 73"/>
                <a:gd name="T33" fmla="*/ 48 h 107"/>
                <a:gd name="T34" fmla="*/ 51 w 73"/>
                <a:gd name="T35" fmla="*/ 49 h 107"/>
                <a:gd name="T36" fmla="*/ 50 w 73"/>
                <a:gd name="T37" fmla="*/ 53 h 107"/>
                <a:gd name="T38" fmla="*/ 47 w 73"/>
                <a:gd name="T39" fmla="*/ 54 h 107"/>
                <a:gd name="T40" fmla="*/ 29 w 73"/>
                <a:gd name="T41" fmla="*/ 49 h 107"/>
                <a:gd name="T42" fmla="*/ 21 w 73"/>
                <a:gd name="T43" fmla="*/ 49 h 107"/>
                <a:gd name="T44" fmla="*/ 21 w 73"/>
                <a:gd name="T45" fmla="*/ 32 h 107"/>
                <a:gd name="T46" fmla="*/ 28 w 73"/>
                <a:gd name="T47" fmla="*/ 31 h 107"/>
                <a:gd name="T48" fmla="*/ 42 w 73"/>
                <a:gd name="T49" fmla="*/ 16 h 107"/>
                <a:gd name="T50" fmla="*/ 38 w 73"/>
                <a:gd name="T51" fmla="*/ 30 h 107"/>
                <a:gd name="T52" fmla="*/ 51 w 73"/>
                <a:gd name="T53" fmla="*/ 29 h 107"/>
                <a:gd name="T54" fmla="*/ 15 w 73"/>
                <a:gd name="T55" fmla="*/ 71 h 107"/>
                <a:gd name="T56" fmla="*/ 25 w 73"/>
                <a:gd name="T57" fmla="*/ 71 h 107"/>
                <a:gd name="T58" fmla="*/ 17 w 73"/>
                <a:gd name="T59" fmla="*/ 48 h 107"/>
                <a:gd name="T60" fmla="*/ 11 w 73"/>
                <a:gd name="T61" fmla="*/ 29 h 107"/>
                <a:gd name="T62" fmla="*/ 23 w 73"/>
                <a:gd name="T63" fmla="*/ 13 h 107"/>
                <a:gd name="T64" fmla="*/ 37 w 73"/>
                <a:gd name="T65" fmla="*/ 11 h 107"/>
                <a:gd name="T66" fmla="*/ 50 w 73"/>
                <a:gd name="T67" fmla="*/ 14 h 107"/>
                <a:gd name="T68" fmla="*/ 62 w 73"/>
                <a:gd name="T69" fmla="*/ 29 h 107"/>
                <a:gd name="T70" fmla="*/ 56 w 73"/>
                <a:gd name="T71" fmla="*/ 48 h 107"/>
                <a:gd name="T72" fmla="*/ 48 w 73"/>
                <a:gd name="T73" fmla="*/ 71 h 107"/>
                <a:gd name="T74" fmla="*/ 58 w 73"/>
                <a:gd name="T75" fmla="*/ 71 h 107"/>
                <a:gd name="T76" fmla="*/ 65 w 73"/>
                <a:gd name="T77" fmla="*/ 52 h 107"/>
                <a:gd name="T78" fmla="*/ 71 w 73"/>
                <a:gd name="T79" fmla="*/ 27 h 107"/>
                <a:gd name="T80" fmla="*/ 55 w 73"/>
                <a:gd name="T81" fmla="*/ 5 h 107"/>
                <a:gd name="T82" fmla="*/ 37 w 73"/>
                <a:gd name="T83" fmla="*/ 1 h 107"/>
                <a:gd name="T84" fmla="*/ 19 w 73"/>
                <a:gd name="T85" fmla="*/ 5 h 107"/>
                <a:gd name="T86" fmla="*/ 2 w 73"/>
                <a:gd name="T87" fmla="*/ 27 h 107"/>
                <a:gd name="T88" fmla="*/ 8 w 73"/>
                <a:gd name="T89" fmla="*/ 53 h 107"/>
                <a:gd name="T90" fmla="*/ 15 w 73"/>
                <a:gd name="T91" fmla="*/ 7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107">
                  <a:moveTo>
                    <a:pt x="16" y="77"/>
                  </a:moveTo>
                  <a:cubicBezTo>
                    <a:pt x="57" y="77"/>
                    <a:pt x="57" y="77"/>
                    <a:pt x="57" y="77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4" y="104"/>
                    <a:pt x="41" y="107"/>
                    <a:pt x="37" y="107"/>
                  </a:cubicBezTo>
                  <a:cubicBezTo>
                    <a:pt x="33" y="107"/>
                    <a:pt x="30" y="104"/>
                    <a:pt x="29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51" y="29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0" y="21"/>
                    <a:pt x="43" y="27"/>
                    <a:pt x="38" y="30"/>
                  </a:cubicBezTo>
                  <a:cubicBezTo>
                    <a:pt x="51" y="29"/>
                    <a:pt x="51" y="29"/>
                    <a:pt x="51" y="29"/>
                  </a:cubicBezTo>
                  <a:close/>
                  <a:moveTo>
                    <a:pt x="15" y="71"/>
                  </a:moveTo>
                  <a:cubicBezTo>
                    <a:pt x="25" y="71"/>
                    <a:pt x="25" y="71"/>
                    <a:pt x="25" y="71"/>
                  </a:cubicBezTo>
                  <a:cubicBezTo>
                    <a:pt x="24" y="62"/>
                    <a:pt x="20" y="55"/>
                    <a:pt x="17" y="48"/>
                  </a:cubicBezTo>
                  <a:cubicBezTo>
                    <a:pt x="13" y="41"/>
                    <a:pt x="10" y="34"/>
                    <a:pt x="11" y="29"/>
                  </a:cubicBezTo>
                  <a:cubicBezTo>
                    <a:pt x="13" y="21"/>
                    <a:pt x="17" y="16"/>
                    <a:pt x="23" y="13"/>
                  </a:cubicBezTo>
                  <a:cubicBezTo>
                    <a:pt x="27" y="11"/>
                    <a:pt x="32" y="10"/>
                    <a:pt x="37" y="11"/>
                  </a:cubicBezTo>
                  <a:cubicBezTo>
                    <a:pt x="42" y="11"/>
                    <a:pt x="46" y="12"/>
                    <a:pt x="50" y="14"/>
                  </a:cubicBezTo>
                  <a:cubicBezTo>
                    <a:pt x="56" y="17"/>
                    <a:pt x="60" y="22"/>
                    <a:pt x="62" y="29"/>
                  </a:cubicBezTo>
                  <a:cubicBezTo>
                    <a:pt x="63" y="34"/>
                    <a:pt x="59" y="41"/>
                    <a:pt x="56" y="48"/>
                  </a:cubicBezTo>
                  <a:cubicBezTo>
                    <a:pt x="53" y="55"/>
                    <a:pt x="49" y="62"/>
                    <a:pt x="4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9" y="64"/>
                    <a:pt x="62" y="58"/>
                    <a:pt x="65" y="52"/>
                  </a:cubicBezTo>
                  <a:cubicBezTo>
                    <a:pt x="69" y="44"/>
                    <a:pt x="73" y="36"/>
                    <a:pt x="71" y="27"/>
                  </a:cubicBezTo>
                  <a:cubicBezTo>
                    <a:pt x="70" y="17"/>
                    <a:pt x="63" y="9"/>
                    <a:pt x="55" y="5"/>
                  </a:cubicBezTo>
                  <a:cubicBezTo>
                    <a:pt x="49" y="2"/>
                    <a:pt x="43" y="1"/>
                    <a:pt x="37" y="1"/>
                  </a:cubicBezTo>
                  <a:cubicBezTo>
                    <a:pt x="31" y="0"/>
                    <a:pt x="24" y="2"/>
                    <a:pt x="19" y="5"/>
                  </a:cubicBezTo>
                  <a:cubicBezTo>
                    <a:pt x="10" y="9"/>
                    <a:pt x="4" y="16"/>
                    <a:pt x="2" y="27"/>
                  </a:cubicBezTo>
                  <a:cubicBezTo>
                    <a:pt x="0" y="36"/>
                    <a:pt x="4" y="44"/>
                    <a:pt x="8" y="53"/>
                  </a:cubicBezTo>
                  <a:cubicBezTo>
                    <a:pt x="11" y="58"/>
                    <a:pt x="13" y="64"/>
                    <a:pt x="15" y="7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697163" y="170426"/>
            <a:ext cx="10842171" cy="7093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09728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“四有”课程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建设</a:t>
            </a:r>
            <a:r>
              <a:rPr lang="en-US" altLang="zh-CN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4000" b="1" dirty="0" smtClean="0">
                <a:solidFill>
                  <a:srgbClr val="FF66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有理想</a:t>
            </a:r>
            <a:endParaRPr lang="zh-CN" altLang="en-US" sz="4000" b="1" dirty="0">
              <a:solidFill>
                <a:srgbClr val="FF6600"/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124" name="AutoShape 4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1.imgtn.bdimg.com/it/u=780443997,197283929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4.imgtn.bdimg.com/it/u=780443997,197283929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Picture 2" descr="医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8292" y="4435191"/>
            <a:ext cx="3188560" cy="211596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9109998" y="1795568"/>
            <a:ext cx="2606722" cy="5004686"/>
            <a:chOff x="110436" y="1083018"/>
            <a:chExt cx="2606722" cy="5004686"/>
          </a:xfrm>
        </p:grpSpPr>
        <p:pic>
          <p:nvPicPr>
            <p:cNvPr id="13" name="Picture 8" descr="AsclepiusYou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0436" y="1083018"/>
              <a:ext cx="2606722" cy="462833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</p:pic>
        <p:sp>
          <p:nvSpPr>
            <p:cNvPr id="14" name="矩形 13"/>
            <p:cNvSpPr/>
            <p:nvPr/>
          </p:nvSpPr>
          <p:spPr>
            <a:xfrm>
              <a:off x="460375" y="5718372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/>
                <a:t>希腊药神的权杖</a:t>
              </a:r>
              <a:endParaRPr lang="zh-CN" altLang="en-US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8" y="4482660"/>
            <a:ext cx="2439019" cy="218892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56361" y="1108045"/>
            <a:ext cx="10860359" cy="492496"/>
            <a:chOff x="697141" y="1108534"/>
            <a:chExt cx="4038742" cy="492496"/>
          </a:xfrm>
        </p:grpSpPr>
        <p:sp>
          <p:nvSpPr>
            <p:cNvPr id="15" name="圆角矩形 14"/>
            <p:cNvSpPr/>
            <p:nvPr/>
          </p:nvSpPr>
          <p:spPr>
            <a:xfrm>
              <a:off x="697141" y="1108534"/>
              <a:ext cx="4038742" cy="49249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ts val="2600"/>
                </a:lnSpc>
              </a:pP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ts val="2600"/>
                </a:lnSpc>
                <a:buFont typeface="Wingdings" pitchFamily="2" charset="2"/>
                <a:buChar char="Ø"/>
              </a:pPr>
              <a:endPara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ts val="2600"/>
                </a:lnSpc>
                <a:buFont typeface="Wingdings" pitchFamily="2" charset="2"/>
                <a:buChar char="Ø"/>
              </a:pPr>
              <a:endPara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09749" y="1124125"/>
              <a:ext cx="3960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激发学生学习动机：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为什么学医？什么是医学？（首次课进行人文通识教育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18420" y="1707298"/>
            <a:ext cx="1569660" cy="2480738"/>
            <a:chOff x="2107014" y="2342460"/>
            <a:chExt cx="1569660" cy="2480738"/>
          </a:xfrm>
        </p:grpSpPr>
        <p:grpSp>
          <p:nvGrpSpPr>
            <p:cNvPr id="18" name="组合 17"/>
            <p:cNvGrpSpPr/>
            <p:nvPr/>
          </p:nvGrpSpPr>
          <p:grpSpPr>
            <a:xfrm>
              <a:off x="2381184" y="2342460"/>
              <a:ext cx="939006" cy="1274364"/>
              <a:chOff x="8446693" y="935722"/>
              <a:chExt cx="939006" cy="1274364"/>
            </a:xfrm>
            <a:solidFill>
              <a:srgbClr val="00009D"/>
            </a:solidFill>
          </p:grpSpPr>
          <p:sp>
            <p:nvSpPr>
              <p:cNvPr id="19" name="Freeform 50"/>
              <p:cNvSpPr>
                <a:spLocks/>
              </p:cNvSpPr>
              <p:nvPr/>
            </p:nvSpPr>
            <p:spPr bwMode="auto">
              <a:xfrm>
                <a:off x="9071680" y="1304617"/>
                <a:ext cx="307921" cy="772851"/>
              </a:xfrm>
              <a:custGeom>
                <a:avLst/>
                <a:gdLst>
                  <a:gd name="T0" fmla="*/ 31 w 142"/>
                  <a:gd name="T1" fmla="*/ 42 h 357"/>
                  <a:gd name="T2" fmla="*/ 0 w 142"/>
                  <a:gd name="T3" fmla="*/ 107 h 357"/>
                  <a:gd name="T4" fmla="*/ 72 w 142"/>
                  <a:gd name="T5" fmla="*/ 216 h 357"/>
                  <a:gd name="T6" fmla="*/ 7 w 142"/>
                  <a:gd name="T7" fmla="*/ 324 h 357"/>
                  <a:gd name="T8" fmla="*/ 19 w 142"/>
                  <a:gd name="T9" fmla="*/ 357 h 357"/>
                  <a:gd name="T10" fmla="*/ 142 w 142"/>
                  <a:gd name="T11" fmla="*/ 177 h 357"/>
                  <a:gd name="T12" fmla="*/ 20 w 142"/>
                  <a:gd name="T13" fmla="*/ 0 h 357"/>
                  <a:gd name="T14" fmla="*/ 31 w 142"/>
                  <a:gd name="T15" fmla="*/ 42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357">
                    <a:moveTo>
                      <a:pt x="31" y="42"/>
                    </a:moveTo>
                    <a:cubicBezTo>
                      <a:pt x="31" y="68"/>
                      <a:pt x="19" y="91"/>
                      <a:pt x="0" y="107"/>
                    </a:cubicBezTo>
                    <a:cubicBezTo>
                      <a:pt x="42" y="125"/>
                      <a:pt x="72" y="167"/>
                      <a:pt x="72" y="216"/>
                    </a:cubicBezTo>
                    <a:cubicBezTo>
                      <a:pt x="72" y="262"/>
                      <a:pt x="46" y="304"/>
                      <a:pt x="7" y="324"/>
                    </a:cubicBezTo>
                    <a:cubicBezTo>
                      <a:pt x="14" y="333"/>
                      <a:pt x="18" y="344"/>
                      <a:pt x="19" y="357"/>
                    </a:cubicBezTo>
                    <a:cubicBezTo>
                      <a:pt x="91" y="332"/>
                      <a:pt x="142" y="258"/>
                      <a:pt x="142" y="177"/>
                    </a:cubicBezTo>
                    <a:cubicBezTo>
                      <a:pt x="142" y="96"/>
                      <a:pt x="91" y="27"/>
                      <a:pt x="20" y="0"/>
                    </a:cubicBezTo>
                    <a:cubicBezTo>
                      <a:pt x="27" y="12"/>
                      <a:pt x="31" y="27"/>
                      <a:pt x="3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1"/>
              <p:cNvSpPr>
                <a:spLocks/>
              </p:cNvSpPr>
              <p:nvPr/>
            </p:nvSpPr>
            <p:spPr bwMode="auto">
              <a:xfrm>
                <a:off x="8536630" y="1786314"/>
                <a:ext cx="364322" cy="321640"/>
              </a:xfrm>
              <a:custGeom>
                <a:avLst/>
                <a:gdLst>
                  <a:gd name="T0" fmla="*/ 87 w 168"/>
                  <a:gd name="T1" fmla="*/ 131 h 149"/>
                  <a:gd name="T2" fmla="*/ 141 w 168"/>
                  <a:gd name="T3" fmla="*/ 135 h 149"/>
                  <a:gd name="T4" fmla="*/ 158 w 168"/>
                  <a:gd name="T5" fmla="*/ 136 h 149"/>
                  <a:gd name="T6" fmla="*/ 158 w 168"/>
                  <a:gd name="T7" fmla="*/ 135 h 149"/>
                  <a:gd name="T8" fmla="*/ 168 w 168"/>
                  <a:gd name="T9" fmla="*/ 104 h 149"/>
                  <a:gd name="T10" fmla="*/ 111 w 168"/>
                  <a:gd name="T11" fmla="*/ 20 h 149"/>
                  <a:gd name="T12" fmla="*/ 74 w 168"/>
                  <a:gd name="T13" fmla="*/ 0 h 149"/>
                  <a:gd name="T14" fmla="*/ 143 w 168"/>
                  <a:gd name="T15" fmla="*/ 125 h 149"/>
                  <a:gd name="T16" fmla="*/ 125 w 168"/>
                  <a:gd name="T17" fmla="*/ 124 h 149"/>
                  <a:gd name="T18" fmla="*/ 88 w 168"/>
                  <a:gd name="T19" fmla="*/ 121 h 149"/>
                  <a:gd name="T20" fmla="*/ 46 w 168"/>
                  <a:gd name="T21" fmla="*/ 99 h 149"/>
                  <a:gd name="T22" fmla="*/ 1 w 168"/>
                  <a:gd name="T23" fmla="*/ 120 h 149"/>
                  <a:gd name="T24" fmla="*/ 43 w 168"/>
                  <a:gd name="T25" fmla="*/ 147 h 149"/>
                  <a:gd name="T26" fmla="*/ 87 w 168"/>
                  <a:gd name="T27" fmla="*/ 13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149">
                    <a:moveTo>
                      <a:pt x="87" y="131"/>
                    </a:moveTo>
                    <a:cubicBezTo>
                      <a:pt x="141" y="135"/>
                      <a:pt x="141" y="135"/>
                      <a:pt x="141" y="135"/>
                    </a:cubicBezTo>
                    <a:cubicBezTo>
                      <a:pt x="158" y="136"/>
                      <a:pt x="158" y="136"/>
                      <a:pt x="158" y="136"/>
                    </a:cubicBezTo>
                    <a:cubicBezTo>
                      <a:pt x="158" y="135"/>
                      <a:pt x="158" y="135"/>
                      <a:pt x="158" y="135"/>
                    </a:cubicBezTo>
                    <a:cubicBezTo>
                      <a:pt x="158" y="123"/>
                      <a:pt x="162" y="113"/>
                      <a:pt x="168" y="104"/>
                    </a:cubicBezTo>
                    <a:cubicBezTo>
                      <a:pt x="131" y="86"/>
                      <a:pt x="112" y="45"/>
                      <a:pt x="111" y="2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5" y="36"/>
                      <a:pt x="95" y="96"/>
                      <a:pt x="143" y="125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88" y="121"/>
                      <a:pt x="88" y="121"/>
                      <a:pt x="88" y="121"/>
                    </a:cubicBezTo>
                    <a:cubicBezTo>
                      <a:pt x="84" y="110"/>
                      <a:pt x="67" y="101"/>
                      <a:pt x="46" y="99"/>
                    </a:cubicBezTo>
                    <a:cubicBezTo>
                      <a:pt x="22" y="98"/>
                      <a:pt x="2" y="107"/>
                      <a:pt x="1" y="120"/>
                    </a:cubicBezTo>
                    <a:cubicBezTo>
                      <a:pt x="0" y="134"/>
                      <a:pt x="19" y="146"/>
                      <a:pt x="43" y="147"/>
                    </a:cubicBezTo>
                    <a:cubicBezTo>
                      <a:pt x="64" y="149"/>
                      <a:pt x="82" y="142"/>
                      <a:pt x="87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52"/>
              <p:cNvSpPr>
                <a:spLocks/>
              </p:cNvSpPr>
              <p:nvPr/>
            </p:nvSpPr>
            <p:spPr bwMode="auto">
              <a:xfrm>
                <a:off x="8957353" y="935722"/>
                <a:ext cx="161582" cy="193594"/>
              </a:xfrm>
              <a:custGeom>
                <a:avLst/>
                <a:gdLst>
                  <a:gd name="T0" fmla="*/ 106 w 106"/>
                  <a:gd name="T1" fmla="*/ 27 h 127"/>
                  <a:gd name="T2" fmla="*/ 54 w 106"/>
                  <a:gd name="T3" fmla="*/ 0 h 127"/>
                  <a:gd name="T4" fmla="*/ 0 w 106"/>
                  <a:gd name="T5" fmla="*/ 99 h 127"/>
                  <a:gd name="T6" fmla="*/ 52 w 106"/>
                  <a:gd name="T7" fmla="*/ 127 h 127"/>
                  <a:gd name="T8" fmla="*/ 106 w 106"/>
                  <a:gd name="T9" fmla="*/ 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27">
                    <a:moveTo>
                      <a:pt x="106" y="27"/>
                    </a:moveTo>
                    <a:lnTo>
                      <a:pt x="54" y="0"/>
                    </a:lnTo>
                    <a:lnTo>
                      <a:pt x="0" y="99"/>
                    </a:lnTo>
                    <a:lnTo>
                      <a:pt x="52" y="127"/>
                    </a:lnTo>
                    <a:lnTo>
                      <a:pt x="106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8446693" y="1603391"/>
                <a:ext cx="489320" cy="277433"/>
              </a:xfrm>
              <a:custGeom>
                <a:avLst/>
                <a:gdLst>
                  <a:gd name="T0" fmla="*/ 321 w 321"/>
                  <a:gd name="T1" fmla="*/ 167 h 182"/>
                  <a:gd name="T2" fmla="*/ 8 w 321"/>
                  <a:gd name="T3" fmla="*/ 0 h 182"/>
                  <a:gd name="T4" fmla="*/ 0 w 321"/>
                  <a:gd name="T5" fmla="*/ 17 h 182"/>
                  <a:gd name="T6" fmla="*/ 312 w 321"/>
                  <a:gd name="T7" fmla="*/ 182 h 182"/>
                  <a:gd name="T8" fmla="*/ 321 w 321"/>
                  <a:gd name="T9" fmla="*/ 16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1" h="182">
                    <a:moveTo>
                      <a:pt x="321" y="167"/>
                    </a:moveTo>
                    <a:lnTo>
                      <a:pt x="8" y="0"/>
                    </a:lnTo>
                    <a:lnTo>
                      <a:pt x="0" y="17"/>
                    </a:lnTo>
                    <a:lnTo>
                      <a:pt x="312" y="182"/>
                    </a:lnTo>
                    <a:lnTo>
                      <a:pt x="321" y="1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>
                <a:off x="8849124" y="1077488"/>
                <a:ext cx="202740" cy="175302"/>
              </a:xfrm>
              <a:custGeom>
                <a:avLst/>
                <a:gdLst>
                  <a:gd name="T0" fmla="*/ 74 w 94"/>
                  <a:gd name="T1" fmla="*/ 67 h 81"/>
                  <a:gd name="T2" fmla="*/ 90 w 94"/>
                  <a:gd name="T3" fmla="*/ 36 h 81"/>
                  <a:gd name="T4" fmla="*/ 94 w 94"/>
                  <a:gd name="T5" fmla="*/ 28 h 81"/>
                  <a:gd name="T6" fmla="*/ 43 w 94"/>
                  <a:gd name="T7" fmla="*/ 0 h 81"/>
                  <a:gd name="T8" fmla="*/ 38 w 94"/>
                  <a:gd name="T9" fmla="*/ 9 h 81"/>
                  <a:gd name="T10" fmla="*/ 0 w 94"/>
                  <a:gd name="T11" fmla="*/ 81 h 81"/>
                  <a:gd name="T12" fmla="*/ 51 w 94"/>
                  <a:gd name="T13" fmla="*/ 64 h 81"/>
                  <a:gd name="T14" fmla="*/ 74 w 94"/>
                  <a:gd name="T15" fmla="*/ 6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81">
                    <a:moveTo>
                      <a:pt x="74" y="67"/>
                    </a:moveTo>
                    <a:cubicBezTo>
                      <a:pt x="90" y="36"/>
                      <a:pt x="90" y="36"/>
                      <a:pt x="90" y="36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14" y="70"/>
                      <a:pt x="32" y="64"/>
                      <a:pt x="51" y="64"/>
                    </a:cubicBezTo>
                    <a:cubicBezTo>
                      <a:pt x="59" y="64"/>
                      <a:pt x="66" y="65"/>
                      <a:pt x="74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55"/>
              <p:cNvSpPr>
                <a:spLocks/>
              </p:cNvSpPr>
              <p:nvPr/>
            </p:nvSpPr>
            <p:spPr bwMode="auto">
              <a:xfrm>
                <a:off x="8571690" y="1385408"/>
                <a:ext cx="272861" cy="251520"/>
              </a:xfrm>
              <a:custGeom>
                <a:avLst/>
                <a:gdLst>
                  <a:gd name="T0" fmla="*/ 26 w 126"/>
                  <a:gd name="T1" fmla="*/ 86 h 116"/>
                  <a:gd name="T2" fmla="*/ 41 w 126"/>
                  <a:gd name="T3" fmla="*/ 57 h 116"/>
                  <a:gd name="T4" fmla="*/ 73 w 126"/>
                  <a:gd name="T5" fmla="*/ 74 h 116"/>
                  <a:gd name="T6" fmla="*/ 58 w 126"/>
                  <a:gd name="T7" fmla="*/ 103 h 116"/>
                  <a:gd name="T8" fmla="*/ 84 w 126"/>
                  <a:gd name="T9" fmla="*/ 116 h 116"/>
                  <a:gd name="T10" fmla="*/ 100 w 126"/>
                  <a:gd name="T11" fmla="*/ 87 h 116"/>
                  <a:gd name="T12" fmla="*/ 112 w 126"/>
                  <a:gd name="T13" fmla="*/ 94 h 116"/>
                  <a:gd name="T14" fmla="*/ 118 w 126"/>
                  <a:gd name="T15" fmla="*/ 82 h 116"/>
                  <a:gd name="T16" fmla="*/ 126 w 126"/>
                  <a:gd name="T17" fmla="*/ 69 h 116"/>
                  <a:gd name="T18" fmla="*/ 96 w 126"/>
                  <a:gd name="T19" fmla="*/ 5 h 116"/>
                  <a:gd name="T20" fmla="*/ 96 w 126"/>
                  <a:gd name="T21" fmla="*/ 0 h 116"/>
                  <a:gd name="T22" fmla="*/ 67 w 126"/>
                  <a:gd name="T23" fmla="*/ 55 h 116"/>
                  <a:gd name="T24" fmla="*/ 9 w 126"/>
                  <a:gd name="T25" fmla="*/ 25 h 116"/>
                  <a:gd name="T26" fmla="*/ 3 w 126"/>
                  <a:gd name="T27" fmla="*/ 36 h 116"/>
                  <a:gd name="T28" fmla="*/ 15 w 126"/>
                  <a:gd name="T29" fmla="*/ 43 h 116"/>
                  <a:gd name="T30" fmla="*/ 0 w 126"/>
                  <a:gd name="T31" fmla="*/ 72 h 116"/>
                  <a:gd name="T32" fmla="*/ 26 w 126"/>
                  <a:gd name="T33" fmla="*/ 8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116">
                    <a:moveTo>
                      <a:pt x="26" y="86"/>
                    </a:moveTo>
                    <a:cubicBezTo>
                      <a:pt x="41" y="57"/>
                      <a:pt x="41" y="57"/>
                      <a:pt x="41" y="57"/>
                    </a:cubicBezTo>
                    <a:cubicBezTo>
                      <a:pt x="73" y="74"/>
                      <a:pt x="73" y="74"/>
                      <a:pt x="73" y="74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100" y="87"/>
                      <a:pt x="100" y="87"/>
                      <a:pt x="100" y="87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26" y="69"/>
                      <a:pt x="126" y="69"/>
                      <a:pt x="126" y="69"/>
                    </a:cubicBezTo>
                    <a:cubicBezTo>
                      <a:pt x="107" y="53"/>
                      <a:pt x="96" y="31"/>
                      <a:pt x="96" y="5"/>
                    </a:cubicBezTo>
                    <a:cubicBezTo>
                      <a:pt x="96" y="3"/>
                      <a:pt x="96" y="2"/>
                      <a:pt x="96" y="0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0" y="72"/>
                      <a:pt x="0" y="72"/>
                      <a:pt x="0" y="72"/>
                    </a:cubicBezTo>
                    <a:lnTo>
                      <a:pt x="26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>
                <a:off x="8900952" y="1982957"/>
                <a:ext cx="190545" cy="132620"/>
              </a:xfrm>
              <a:custGeom>
                <a:avLst/>
                <a:gdLst>
                  <a:gd name="T0" fmla="*/ 44 w 88"/>
                  <a:gd name="T1" fmla="*/ 0 h 61"/>
                  <a:gd name="T2" fmla="*/ 0 w 88"/>
                  <a:gd name="T3" fmla="*/ 44 h 61"/>
                  <a:gd name="T4" fmla="*/ 0 w 88"/>
                  <a:gd name="T5" fmla="*/ 61 h 61"/>
                  <a:gd name="T6" fmla="*/ 88 w 88"/>
                  <a:gd name="T7" fmla="*/ 61 h 61"/>
                  <a:gd name="T8" fmla="*/ 88 w 88"/>
                  <a:gd name="T9" fmla="*/ 44 h 61"/>
                  <a:gd name="T10" fmla="*/ 44 w 88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61">
                    <a:moveTo>
                      <a:pt x="44" y="0"/>
                    </a:moveTo>
                    <a:cubicBezTo>
                      <a:pt x="19" y="0"/>
                      <a:pt x="0" y="20"/>
                      <a:pt x="0" y="4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88" y="61"/>
                      <a:pt x="88" y="61"/>
                      <a:pt x="88" y="61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57"/>
              <p:cNvSpPr>
                <a:spLocks/>
              </p:cNvSpPr>
              <p:nvPr/>
            </p:nvSpPr>
            <p:spPr bwMode="auto">
              <a:xfrm>
                <a:off x="8612848" y="2133868"/>
                <a:ext cx="772851" cy="76218"/>
              </a:xfrm>
              <a:custGeom>
                <a:avLst/>
                <a:gdLst>
                  <a:gd name="T0" fmla="*/ 479 w 507"/>
                  <a:gd name="T1" fmla="*/ 0 h 50"/>
                  <a:gd name="T2" fmla="*/ 27 w 507"/>
                  <a:gd name="T3" fmla="*/ 0 h 50"/>
                  <a:gd name="T4" fmla="*/ 0 w 507"/>
                  <a:gd name="T5" fmla="*/ 26 h 50"/>
                  <a:gd name="T6" fmla="*/ 0 w 507"/>
                  <a:gd name="T7" fmla="*/ 26 h 50"/>
                  <a:gd name="T8" fmla="*/ 0 w 507"/>
                  <a:gd name="T9" fmla="*/ 50 h 50"/>
                  <a:gd name="T10" fmla="*/ 506 w 507"/>
                  <a:gd name="T11" fmla="*/ 50 h 50"/>
                  <a:gd name="T12" fmla="*/ 506 w 507"/>
                  <a:gd name="T13" fmla="*/ 26 h 50"/>
                  <a:gd name="T14" fmla="*/ 507 w 507"/>
                  <a:gd name="T15" fmla="*/ 26 h 50"/>
                  <a:gd name="T16" fmla="*/ 479 w 507"/>
                  <a:gd name="T1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7" h="50">
                    <a:moveTo>
                      <a:pt x="479" y="0"/>
                    </a:moveTo>
                    <a:lnTo>
                      <a:pt x="27" y="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50"/>
                    </a:lnTo>
                    <a:lnTo>
                      <a:pt x="506" y="50"/>
                    </a:lnTo>
                    <a:lnTo>
                      <a:pt x="506" y="26"/>
                    </a:lnTo>
                    <a:lnTo>
                      <a:pt x="507" y="26"/>
                    </a:lnTo>
                    <a:lnTo>
                      <a:pt x="4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58"/>
              <p:cNvSpPr>
                <a:spLocks noEditPoints="1"/>
              </p:cNvSpPr>
              <p:nvPr/>
            </p:nvSpPr>
            <p:spPr bwMode="auto">
              <a:xfrm>
                <a:off x="8798820" y="1236021"/>
                <a:ext cx="318592" cy="318592"/>
              </a:xfrm>
              <a:custGeom>
                <a:avLst/>
                <a:gdLst>
                  <a:gd name="T0" fmla="*/ 74 w 147"/>
                  <a:gd name="T1" fmla="*/ 147 h 147"/>
                  <a:gd name="T2" fmla="*/ 147 w 147"/>
                  <a:gd name="T3" fmla="*/ 74 h 147"/>
                  <a:gd name="T4" fmla="*/ 74 w 147"/>
                  <a:gd name="T5" fmla="*/ 0 h 147"/>
                  <a:gd name="T6" fmla="*/ 0 w 147"/>
                  <a:gd name="T7" fmla="*/ 74 h 147"/>
                  <a:gd name="T8" fmla="*/ 74 w 147"/>
                  <a:gd name="T9" fmla="*/ 147 h 147"/>
                  <a:gd name="T10" fmla="*/ 73 w 147"/>
                  <a:gd name="T11" fmla="*/ 50 h 147"/>
                  <a:gd name="T12" fmla="*/ 97 w 147"/>
                  <a:gd name="T13" fmla="*/ 74 h 147"/>
                  <a:gd name="T14" fmla="*/ 73 w 147"/>
                  <a:gd name="T15" fmla="*/ 98 h 147"/>
                  <a:gd name="T16" fmla="*/ 49 w 147"/>
                  <a:gd name="T17" fmla="*/ 74 h 147"/>
                  <a:gd name="T18" fmla="*/ 73 w 147"/>
                  <a:gd name="T19" fmla="*/ 5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7" h="147">
                    <a:moveTo>
                      <a:pt x="74" y="147"/>
                    </a:moveTo>
                    <a:cubicBezTo>
                      <a:pt x="115" y="147"/>
                      <a:pt x="147" y="115"/>
                      <a:pt x="147" y="74"/>
                    </a:cubicBezTo>
                    <a:cubicBezTo>
                      <a:pt x="147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115"/>
                      <a:pt x="33" y="147"/>
                      <a:pt x="74" y="147"/>
                    </a:cubicBezTo>
                    <a:close/>
                    <a:moveTo>
                      <a:pt x="73" y="50"/>
                    </a:moveTo>
                    <a:cubicBezTo>
                      <a:pt x="86" y="50"/>
                      <a:pt x="97" y="61"/>
                      <a:pt x="97" y="74"/>
                    </a:cubicBezTo>
                    <a:cubicBezTo>
                      <a:pt x="97" y="87"/>
                      <a:pt x="86" y="98"/>
                      <a:pt x="73" y="98"/>
                    </a:cubicBezTo>
                    <a:cubicBezTo>
                      <a:pt x="60" y="98"/>
                      <a:pt x="49" y="87"/>
                      <a:pt x="49" y="74"/>
                    </a:cubicBezTo>
                    <a:cubicBezTo>
                      <a:pt x="49" y="61"/>
                      <a:pt x="60" y="50"/>
                      <a:pt x="73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2107014" y="3807535"/>
              <a:ext cx="156966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 typeface="Wingdings" pitchFamily="2" charset="2"/>
                <a:buNone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研究人的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生命</a:t>
              </a: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健康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和疾病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zh-CN" altLang="en-US" sz="2400" b="1" dirty="0" smtClean="0">
                  <a:solidFill>
                    <a:srgbClr val="00009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</a:t>
              </a:r>
              <a:endParaRPr lang="en-US" altLang="zh-CN" dirty="0">
                <a:solidFill>
                  <a:srgbClr val="0000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90420" y="1932973"/>
            <a:ext cx="2031325" cy="2249686"/>
            <a:chOff x="5990420" y="1932973"/>
            <a:chExt cx="2031325" cy="2249686"/>
          </a:xfrm>
        </p:grpSpPr>
        <p:grpSp>
          <p:nvGrpSpPr>
            <p:cNvPr id="30" name="组合 29"/>
            <p:cNvGrpSpPr/>
            <p:nvPr/>
          </p:nvGrpSpPr>
          <p:grpSpPr>
            <a:xfrm>
              <a:off x="6520657" y="1932973"/>
              <a:ext cx="1042726" cy="1093592"/>
              <a:chOff x="2100263" y="2959100"/>
              <a:chExt cx="1497012" cy="1570038"/>
            </a:xfrm>
            <a:solidFill>
              <a:srgbClr val="00009D"/>
            </a:solidFill>
          </p:grpSpPr>
          <p:sp>
            <p:nvSpPr>
              <p:cNvPr id="31" name="Freeform 135"/>
              <p:cNvSpPr>
                <a:spLocks/>
              </p:cNvSpPr>
              <p:nvPr/>
            </p:nvSpPr>
            <p:spPr bwMode="auto">
              <a:xfrm>
                <a:off x="2755900" y="3348038"/>
                <a:ext cx="285750" cy="192088"/>
              </a:xfrm>
              <a:custGeom>
                <a:avLst/>
                <a:gdLst>
                  <a:gd name="T0" fmla="*/ 35 w 180"/>
                  <a:gd name="T1" fmla="*/ 0 h 121"/>
                  <a:gd name="T2" fmla="*/ 35 w 180"/>
                  <a:gd name="T3" fmla="*/ 0 h 121"/>
                  <a:gd name="T4" fmla="*/ 29 w 180"/>
                  <a:gd name="T5" fmla="*/ 1 h 121"/>
                  <a:gd name="T6" fmla="*/ 24 w 180"/>
                  <a:gd name="T7" fmla="*/ 2 h 121"/>
                  <a:gd name="T8" fmla="*/ 17 w 180"/>
                  <a:gd name="T9" fmla="*/ 5 h 121"/>
                  <a:gd name="T10" fmla="*/ 12 w 180"/>
                  <a:gd name="T11" fmla="*/ 8 h 121"/>
                  <a:gd name="T12" fmla="*/ 12 w 180"/>
                  <a:gd name="T13" fmla="*/ 8 h 121"/>
                  <a:gd name="T14" fmla="*/ 8 w 180"/>
                  <a:gd name="T15" fmla="*/ 14 h 121"/>
                  <a:gd name="T16" fmla="*/ 3 w 180"/>
                  <a:gd name="T17" fmla="*/ 19 h 121"/>
                  <a:gd name="T18" fmla="*/ 1 w 180"/>
                  <a:gd name="T19" fmla="*/ 25 h 121"/>
                  <a:gd name="T20" fmla="*/ 0 w 180"/>
                  <a:gd name="T21" fmla="*/ 32 h 121"/>
                  <a:gd name="T22" fmla="*/ 0 w 180"/>
                  <a:gd name="T23" fmla="*/ 38 h 121"/>
                  <a:gd name="T24" fmla="*/ 2 w 180"/>
                  <a:gd name="T25" fmla="*/ 45 h 121"/>
                  <a:gd name="T26" fmla="*/ 4 w 180"/>
                  <a:gd name="T27" fmla="*/ 51 h 121"/>
                  <a:gd name="T28" fmla="*/ 9 w 180"/>
                  <a:gd name="T29" fmla="*/ 56 h 121"/>
                  <a:gd name="T30" fmla="*/ 9 w 180"/>
                  <a:gd name="T31" fmla="*/ 56 h 121"/>
                  <a:gd name="T32" fmla="*/ 24 w 180"/>
                  <a:gd name="T33" fmla="*/ 72 h 121"/>
                  <a:gd name="T34" fmla="*/ 39 w 180"/>
                  <a:gd name="T35" fmla="*/ 85 h 121"/>
                  <a:gd name="T36" fmla="*/ 54 w 180"/>
                  <a:gd name="T37" fmla="*/ 96 h 121"/>
                  <a:gd name="T38" fmla="*/ 70 w 180"/>
                  <a:gd name="T39" fmla="*/ 105 h 121"/>
                  <a:gd name="T40" fmla="*/ 70 w 180"/>
                  <a:gd name="T41" fmla="*/ 105 h 121"/>
                  <a:gd name="T42" fmla="*/ 85 w 180"/>
                  <a:gd name="T43" fmla="*/ 112 h 121"/>
                  <a:gd name="T44" fmla="*/ 101 w 180"/>
                  <a:gd name="T45" fmla="*/ 116 h 121"/>
                  <a:gd name="T46" fmla="*/ 117 w 180"/>
                  <a:gd name="T47" fmla="*/ 120 h 121"/>
                  <a:gd name="T48" fmla="*/ 133 w 180"/>
                  <a:gd name="T49" fmla="*/ 121 h 121"/>
                  <a:gd name="T50" fmla="*/ 133 w 180"/>
                  <a:gd name="T51" fmla="*/ 121 h 121"/>
                  <a:gd name="T52" fmla="*/ 133 w 180"/>
                  <a:gd name="T53" fmla="*/ 121 h 121"/>
                  <a:gd name="T54" fmla="*/ 133 w 180"/>
                  <a:gd name="T55" fmla="*/ 121 h 121"/>
                  <a:gd name="T56" fmla="*/ 146 w 180"/>
                  <a:gd name="T57" fmla="*/ 120 h 121"/>
                  <a:gd name="T58" fmla="*/ 157 w 180"/>
                  <a:gd name="T59" fmla="*/ 118 h 121"/>
                  <a:gd name="T60" fmla="*/ 169 w 180"/>
                  <a:gd name="T61" fmla="*/ 115 h 121"/>
                  <a:gd name="T62" fmla="*/ 180 w 180"/>
                  <a:gd name="T63" fmla="*/ 113 h 121"/>
                  <a:gd name="T64" fmla="*/ 180 w 180"/>
                  <a:gd name="T65" fmla="*/ 113 h 121"/>
                  <a:gd name="T66" fmla="*/ 169 w 180"/>
                  <a:gd name="T67" fmla="*/ 112 h 121"/>
                  <a:gd name="T68" fmla="*/ 157 w 180"/>
                  <a:gd name="T69" fmla="*/ 110 h 121"/>
                  <a:gd name="T70" fmla="*/ 146 w 180"/>
                  <a:gd name="T71" fmla="*/ 108 h 121"/>
                  <a:gd name="T72" fmla="*/ 133 w 180"/>
                  <a:gd name="T73" fmla="*/ 103 h 121"/>
                  <a:gd name="T74" fmla="*/ 120 w 180"/>
                  <a:gd name="T75" fmla="*/ 99 h 121"/>
                  <a:gd name="T76" fmla="*/ 107 w 180"/>
                  <a:gd name="T77" fmla="*/ 93 h 121"/>
                  <a:gd name="T78" fmla="*/ 95 w 180"/>
                  <a:gd name="T79" fmla="*/ 84 h 121"/>
                  <a:gd name="T80" fmla="*/ 82 w 180"/>
                  <a:gd name="T81" fmla="*/ 75 h 121"/>
                  <a:gd name="T82" fmla="*/ 82 w 180"/>
                  <a:gd name="T83" fmla="*/ 75 h 121"/>
                  <a:gd name="T84" fmla="*/ 75 w 180"/>
                  <a:gd name="T85" fmla="*/ 67 h 121"/>
                  <a:gd name="T86" fmla="*/ 69 w 180"/>
                  <a:gd name="T87" fmla="*/ 60 h 121"/>
                  <a:gd name="T88" fmla="*/ 61 w 180"/>
                  <a:gd name="T89" fmla="*/ 51 h 121"/>
                  <a:gd name="T90" fmla="*/ 56 w 180"/>
                  <a:gd name="T91" fmla="*/ 41 h 121"/>
                  <a:gd name="T92" fmla="*/ 49 w 180"/>
                  <a:gd name="T93" fmla="*/ 32 h 121"/>
                  <a:gd name="T94" fmla="*/ 45 w 180"/>
                  <a:gd name="T95" fmla="*/ 22 h 121"/>
                  <a:gd name="T96" fmla="*/ 40 w 180"/>
                  <a:gd name="T97" fmla="*/ 11 h 121"/>
                  <a:gd name="T98" fmla="*/ 35 w 180"/>
                  <a:gd name="T99" fmla="*/ 0 h 121"/>
                  <a:gd name="T100" fmla="*/ 35 w 180"/>
                  <a:gd name="T10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0" h="121">
                    <a:moveTo>
                      <a:pt x="35" y="0"/>
                    </a:moveTo>
                    <a:lnTo>
                      <a:pt x="35" y="0"/>
                    </a:lnTo>
                    <a:lnTo>
                      <a:pt x="29" y="1"/>
                    </a:lnTo>
                    <a:lnTo>
                      <a:pt x="24" y="2"/>
                    </a:lnTo>
                    <a:lnTo>
                      <a:pt x="17" y="5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8" y="14"/>
                    </a:lnTo>
                    <a:lnTo>
                      <a:pt x="3" y="19"/>
                    </a:lnTo>
                    <a:lnTo>
                      <a:pt x="1" y="25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1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24" y="72"/>
                    </a:lnTo>
                    <a:lnTo>
                      <a:pt x="39" y="85"/>
                    </a:lnTo>
                    <a:lnTo>
                      <a:pt x="54" y="96"/>
                    </a:lnTo>
                    <a:lnTo>
                      <a:pt x="70" y="105"/>
                    </a:lnTo>
                    <a:lnTo>
                      <a:pt x="70" y="105"/>
                    </a:lnTo>
                    <a:lnTo>
                      <a:pt x="85" y="112"/>
                    </a:lnTo>
                    <a:lnTo>
                      <a:pt x="101" y="116"/>
                    </a:lnTo>
                    <a:lnTo>
                      <a:pt x="117" y="120"/>
                    </a:lnTo>
                    <a:lnTo>
                      <a:pt x="133" y="121"/>
                    </a:lnTo>
                    <a:lnTo>
                      <a:pt x="133" y="121"/>
                    </a:lnTo>
                    <a:lnTo>
                      <a:pt x="133" y="121"/>
                    </a:lnTo>
                    <a:lnTo>
                      <a:pt x="133" y="121"/>
                    </a:lnTo>
                    <a:lnTo>
                      <a:pt x="146" y="120"/>
                    </a:lnTo>
                    <a:lnTo>
                      <a:pt x="157" y="118"/>
                    </a:lnTo>
                    <a:lnTo>
                      <a:pt x="169" y="115"/>
                    </a:lnTo>
                    <a:lnTo>
                      <a:pt x="180" y="113"/>
                    </a:lnTo>
                    <a:lnTo>
                      <a:pt x="180" y="113"/>
                    </a:lnTo>
                    <a:lnTo>
                      <a:pt x="169" y="112"/>
                    </a:lnTo>
                    <a:lnTo>
                      <a:pt x="157" y="110"/>
                    </a:lnTo>
                    <a:lnTo>
                      <a:pt x="146" y="108"/>
                    </a:lnTo>
                    <a:lnTo>
                      <a:pt x="133" y="103"/>
                    </a:lnTo>
                    <a:lnTo>
                      <a:pt x="120" y="99"/>
                    </a:lnTo>
                    <a:lnTo>
                      <a:pt x="107" y="93"/>
                    </a:lnTo>
                    <a:lnTo>
                      <a:pt x="95" y="84"/>
                    </a:lnTo>
                    <a:lnTo>
                      <a:pt x="82" y="75"/>
                    </a:lnTo>
                    <a:lnTo>
                      <a:pt x="82" y="75"/>
                    </a:lnTo>
                    <a:lnTo>
                      <a:pt x="75" y="67"/>
                    </a:lnTo>
                    <a:lnTo>
                      <a:pt x="69" y="60"/>
                    </a:lnTo>
                    <a:lnTo>
                      <a:pt x="61" y="51"/>
                    </a:lnTo>
                    <a:lnTo>
                      <a:pt x="56" y="41"/>
                    </a:lnTo>
                    <a:lnTo>
                      <a:pt x="49" y="32"/>
                    </a:lnTo>
                    <a:lnTo>
                      <a:pt x="45" y="22"/>
                    </a:lnTo>
                    <a:lnTo>
                      <a:pt x="40" y="11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36"/>
              <p:cNvSpPr>
                <a:spLocks/>
              </p:cNvSpPr>
              <p:nvPr/>
            </p:nvSpPr>
            <p:spPr bwMode="auto">
              <a:xfrm>
                <a:off x="2965450" y="2959100"/>
                <a:ext cx="304800" cy="304800"/>
              </a:xfrm>
              <a:custGeom>
                <a:avLst/>
                <a:gdLst>
                  <a:gd name="T0" fmla="*/ 69 w 192"/>
                  <a:gd name="T1" fmla="*/ 3 h 192"/>
                  <a:gd name="T2" fmla="*/ 52 w 192"/>
                  <a:gd name="T3" fmla="*/ 10 h 192"/>
                  <a:gd name="T4" fmla="*/ 36 w 192"/>
                  <a:gd name="T5" fmla="*/ 20 h 192"/>
                  <a:gd name="T6" fmla="*/ 22 w 192"/>
                  <a:gd name="T7" fmla="*/ 34 h 192"/>
                  <a:gd name="T8" fmla="*/ 12 w 192"/>
                  <a:gd name="T9" fmla="*/ 49 h 192"/>
                  <a:gd name="T10" fmla="*/ 4 w 192"/>
                  <a:gd name="T11" fmla="*/ 66 h 192"/>
                  <a:gd name="T12" fmla="*/ 1 w 192"/>
                  <a:gd name="T13" fmla="*/ 84 h 192"/>
                  <a:gd name="T14" fmla="*/ 0 w 192"/>
                  <a:gd name="T15" fmla="*/ 102 h 192"/>
                  <a:gd name="T16" fmla="*/ 3 w 192"/>
                  <a:gd name="T17" fmla="*/ 122 h 192"/>
                  <a:gd name="T18" fmla="*/ 6 w 192"/>
                  <a:gd name="T19" fmla="*/ 131 h 192"/>
                  <a:gd name="T20" fmla="*/ 16 w 192"/>
                  <a:gd name="T21" fmla="*/ 148 h 192"/>
                  <a:gd name="T22" fmla="*/ 26 w 192"/>
                  <a:gd name="T23" fmla="*/ 163 h 192"/>
                  <a:gd name="T24" fmla="*/ 41 w 192"/>
                  <a:gd name="T25" fmla="*/ 175 h 192"/>
                  <a:gd name="T26" fmla="*/ 58 w 192"/>
                  <a:gd name="T27" fmla="*/ 184 h 192"/>
                  <a:gd name="T28" fmla="*/ 75 w 192"/>
                  <a:gd name="T29" fmla="*/ 190 h 192"/>
                  <a:gd name="T30" fmla="*/ 94 w 192"/>
                  <a:gd name="T31" fmla="*/ 192 h 192"/>
                  <a:gd name="T32" fmla="*/ 112 w 192"/>
                  <a:gd name="T33" fmla="*/ 190 h 192"/>
                  <a:gd name="T34" fmla="*/ 122 w 192"/>
                  <a:gd name="T35" fmla="*/ 188 h 192"/>
                  <a:gd name="T36" fmla="*/ 140 w 192"/>
                  <a:gd name="T37" fmla="*/ 181 h 192"/>
                  <a:gd name="T38" fmla="*/ 156 w 192"/>
                  <a:gd name="T39" fmla="*/ 171 h 192"/>
                  <a:gd name="T40" fmla="*/ 170 w 192"/>
                  <a:gd name="T41" fmla="*/ 158 h 192"/>
                  <a:gd name="T42" fmla="*/ 180 w 192"/>
                  <a:gd name="T43" fmla="*/ 143 h 192"/>
                  <a:gd name="T44" fmla="*/ 187 w 192"/>
                  <a:gd name="T45" fmla="*/ 126 h 192"/>
                  <a:gd name="T46" fmla="*/ 191 w 192"/>
                  <a:gd name="T47" fmla="*/ 108 h 192"/>
                  <a:gd name="T48" fmla="*/ 192 w 192"/>
                  <a:gd name="T49" fmla="*/ 88 h 192"/>
                  <a:gd name="T50" fmla="*/ 189 w 192"/>
                  <a:gd name="T51" fmla="*/ 69 h 192"/>
                  <a:gd name="T52" fmla="*/ 186 w 192"/>
                  <a:gd name="T53" fmla="*/ 61 h 192"/>
                  <a:gd name="T54" fmla="*/ 176 w 192"/>
                  <a:gd name="T55" fmla="*/ 43 h 192"/>
                  <a:gd name="T56" fmla="*/ 165 w 192"/>
                  <a:gd name="T57" fmla="*/ 28 h 192"/>
                  <a:gd name="T58" fmla="*/ 151 w 192"/>
                  <a:gd name="T59" fmla="*/ 17 h 192"/>
                  <a:gd name="T60" fmla="*/ 135 w 192"/>
                  <a:gd name="T61" fmla="*/ 7 h 192"/>
                  <a:gd name="T62" fmla="*/ 117 w 192"/>
                  <a:gd name="T63" fmla="*/ 2 h 192"/>
                  <a:gd name="T64" fmla="*/ 98 w 192"/>
                  <a:gd name="T65" fmla="*/ 0 h 192"/>
                  <a:gd name="T66" fmla="*/ 79 w 192"/>
                  <a:gd name="T67" fmla="*/ 1 h 192"/>
                  <a:gd name="T68" fmla="*/ 69 w 192"/>
                  <a:gd name="T69" fmla="*/ 3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2" h="192">
                    <a:moveTo>
                      <a:pt x="69" y="3"/>
                    </a:moveTo>
                    <a:lnTo>
                      <a:pt x="69" y="3"/>
                    </a:lnTo>
                    <a:lnTo>
                      <a:pt x="61" y="6"/>
                    </a:lnTo>
                    <a:lnTo>
                      <a:pt x="52" y="10"/>
                    </a:lnTo>
                    <a:lnTo>
                      <a:pt x="44" y="14"/>
                    </a:lnTo>
                    <a:lnTo>
                      <a:pt x="36" y="20"/>
                    </a:lnTo>
                    <a:lnTo>
                      <a:pt x="29" y="26"/>
                    </a:lnTo>
                    <a:lnTo>
                      <a:pt x="22" y="34"/>
                    </a:lnTo>
                    <a:lnTo>
                      <a:pt x="17" y="40"/>
                    </a:lnTo>
                    <a:lnTo>
                      <a:pt x="12" y="49"/>
                    </a:lnTo>
                    <a:lnTo>
                      <a:pt x="8" y="57"/>
                    </a:lnTo>
                    <a:lnTo>
                      <a:pt x="4" y="66"/>
                    </a:lnTo>
                    <a:lnTo>
                      <a:pt x="2" y="74"/>
                    </a:lnTo>
                    <a:lnTo>
                      <a:pt x="1" y="84"/>
                    </a:lnTo>
                    <a:lnTo>
                      <a:pt x="0" y="93"/>
                    </a:lnTo>
                    <a:lnTo>
                      <a:pt x="0" y="102"/>
                    </a:lnTo>
                    <a:lnTo>
                      <a:pt x="1" y="112"/>
                    </a:lnTo>
                    <a:lnTo>
                      <a:pt x="3" y="122"/>
                    </a:lnTo>
                    <a:lnTo>
                      <a:pt x="3" y="122"/>
                    </a:lnTo>
                    <a:lnTo>
                      <a:pt x="6" y="131"/>
                    </a:lnTo>
                    <a:lnTo>
                      <a:pt x="10" y="140"/>
                    </a:lnTo>
                    <a:lnTo>
                      <a:pt x="16" y="148"/>
                    </a:lnTo>
                    <a:lnTo>
                      <a:pt x="21" y="156"/>
                    </a:lnTo>
                    <a:lnTo>
                      <a:pt x="26" y="163"/>
                    </a:lnTo>
                    <a:lnTo>
                      <a:pt x="34" y="169"/>
                    </a:lnTo>
                    <a:lnTo>
                      <a:pt x="41" y="175"/>
                    </a:lnTo>
                    <a:lnTo>
                      <a:pt x="49" y="179"/>
                    </a:lnTo>
                    <a:lnTo>
                      <a:pt x="58" y="184"/>
                    </a:lnTo>
                    <a:lnTo>
                      <a:pt x="66" y="187"/>
                    </a:lnTo>
                    <a:lnTo>
                      <a:pt x="75" y="190"/>
                    </a:lnTo>
                    <a:lnTo>
                      <a:pt x="84" y="191"/>
                    </a:lnTo>
                    <a:lnTo>
                      <a:pt x="94" y="192"/>
                    </a:lnTo>
                    <a:lnTo>
                      <a:pt x="103" y="192"/>
                    </a:lnTo>
                    <a:lnTo>
                      <a:pt x="112" y="190"/>
                    </a:lnTo>
                    <a:lnTo>
                      <a:pt x="122" y="188"/>
                    </a:lnTo>
                    <a:lnTo>
                      <a:pt x="122" y="188"/>
                    </a:lnTo>
                    <a:lnTo>
                      <a:pt x="131" y="185"/>
                    </a:lnTo>
                    <a:lnTo>
                      <a:pt x="140" y="181"/>
                    </a:lnTo>
                    <a:lnTo>
                      <a:pt x="149" y="176"/>
                    </a:lnTo>
                    <a:lnTo>
                      <a:pt x="156" y="171"/>
                    </a:lnTo>
                    <a:lnTo>
                      <a:pt x="164" y="164"/>
                    </a:lnTo>
                    <a:lnTo>
                      <a:pt x="170" y="158"/>
                    </a:lnTo>
                    <a:lnTo>
                      <a:pt x="175" y="150"/>
                    </a:lnTo>
                    <a:lnTo>
                      <a:pt x="180" y="143"/>
                    </a:lnTo>
                    <a:lnTo>
                      <a:pt x="184" y="134"/>
                    </a:lnTo>
                    <a:lnTo>
                      <a:pt x="187" y="126"/>
                    </a:lnTo>
                    <a:lnTo>
                      <a:pt x="190" y="117"/>
                    </a:lnTo>
                    <a:lnTo>
                      <a:pt x="191" y="108"/>
                    </a:lnTo>
                    <a:lnTo>
                      <a:pt x="192" y="98"/>
                    </a:lnTo>
                    <a:lnTo>
                      <a:pt x="192" y="88"/>
                    </a:lnTo>
                    <a:lnTo>
                      <a:pt x="191" y="79"/>
                    </a:lnTo>
                    <a:lnTo>
                      <a:pt x="189" y="69"/>
                    </a:lnTo>
                    <a:lnTo>
                      <a:pt x="189" y="69"/>
                    </a:lnTo>
                    <a:lnTo>
                      <a:pt x="186" y="61"/>
                    </a:lnTo>
                    <a:lnTo>
                      <a:pt x="182" y="51"/>
                    </a:lnTo>
                    <a:lnTo>
                      <a:pt x="176" y="43"/>
                    </a:lnTo>
                    <a:lnTo>
                      <a:pt x="171" y="36"/>
                    </a:lnTo>
                    <a:lnTo>
                      <a:pt x="165" y="28"/>
                    </a:lnTo>
                    <a:lnTo>
                      <a:pt x="158" y="22"/>
                    </a:lnTo>
                    <a:lnTo>
                      <a:pt x="151" y="17"/>
                    </a:lnTo>
                    <a:lnTo>
                      <a:pt x="143" y="11"/>
                    </a:lnTo>
                    <a:lnTo>
                      <a:pt x="135" y="7"/>
                    </a:lnTo>
                    <a:lnTo>
                      <a:pt x="126" y="4"/>
                    </a:lnTo>
                    <a:lnTo>
                      <a:pt x="117" y="2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79" y="1"/>
                    </a:lnTo>
                    <a:lnTo>
                      <a:pt x="69" y="3"/>
                    </a:lnTo>
                    <a:lnTo>
                      <a:pt x="69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37"/>
              <p:cNvSpPr>
                <a:spLocks noEditPoints="1"/>
              </p:cNvSpPr>
              <p:nvPr/>
            </p:nvSpPr>
            <p:spPr bwMode="auto">
              <a:xfrm>
                <a:off x="3070225" y="3270250"/>
                <a:ext cx="527050" cy="1254125"/>
              </a:xfrm>
              <a:custGeom>
                <a:avLst/>
                <a:gdLst>
                  <a:gd name="T0" fmla="*/ 161 w 332"/>
                  <a:gd name="T1" fmla="*/ 786 h 790"/>
                  <a:gd name="T2" fmla="*/ 184 w 332"/>
                  <a:gd name="T3" fmla="*/ 766 h 790"/>
                  <a:gd name="T4" fmla="*/ 192 w 332"/>
                  <a:gd name="T5" fmla="*/ 736 h 790"/>
                  <a:gd name="T6" fmla="*/ 191 w 332"/>
                  <a:gd name="T7" fmla="*/ 725 h 790"/>
                  <a:gd name="T8" fmla="*/ 169 w 332"/>
                  <a:gd name="T9" fmla="*/ 598 h 790"/>
                  <a:gd name="T10" fmla="*/ 197 w 332"/>
                  <a:gd name="T11" fmla="*/ 559 h 790"/>
                  <a:gd name="T12" fmla="*/ 280 w 332"/>
                  <a:gd name="T13" fmla="*/ 544 h 790"/>
                  <a:gd name="T14" fmla="*/ 323 w 332"/>
                  <a:gd name="T15" fmla="*/ 528 h 790"/>
                  <a:gd name="T16" fmla="*/ 332 w 332"/>
                  <a:gd name="T17" fmla="*/ 517 h 790"/>
                  <a:gd name="T18" fmla="*/ 331 w 332"/>
                  <a:gd name="T19" fmla="*/ 426 h 790"/>
                  <a:gd name="T20" fmla="*/ 315 w 332"/>
                  <a:gd name="T21" fmla="*/ 291 h 790"/>
                  <a:gd name="T22" fmla="*/ 282 w 332"/>
                  <a:gd name="T23" fmla="*/ 169 h 790"/>
                  <a:gd name="T24" fmla="*/ 259 w 332"/>
                  <a:gd name="T25" fmla="*/ 116 h 790"/>
                  <a:gd name="T26" fmla="*/ 233 w 332"/>
                  <a:gd name="T27" fmla="*/ 72 h 790"/>
                  <a:gd name="T28" fmla="*/ 205 w 332"/>
                  <a:gd name="T29" fmla="*/ 37 h 790"/>
                  <a:gd name="T30" fmla="*/ 172 w 332"/>
                  <a:gd name="T31" fmla="*/ 13 h 790"/>
                  <a:gd name="T32" fmla="*/ 139 w 332"/>
                  <a:gd name="T33" fmla="*/ 2 h 790"/>
                  <a:gd name="T34" fmla="*/ 100 w 332"/>
                  <a:gd name="T35" fmla="*/ 2 h 790"/>
                  <a:gd name="T36" fmla="*/ 73 w 332"/>
                  <a:gd name="T37" fmla="*/ 7 h 790"/>
                  <a:gd name="T38" fmla="*/ 59 w 332"/>
                  <a:gd name="T39" fmla="*/ 17 h 790"/>
                  <a:gd name="T40" fmla="*/ 54 w 332"/>
                  <a:gd name="T41" fmla="*/ 22 h 790"/>
                  <a:gd name="T42" fmla="*/ 30 w 332"/>
                  <a:gd name="T43" fmla="*/ 50 h 790"/>
                  <a:gd name="T44" fmla="*/ 0 w 332"/>
                  <a:gd name="T45" fmla="*/ 75 h 790"/>
                  <a:gd name="T46" fmla="*/ 27 w 332"/>
                  <a:gd name="T47" fmla="*/ 71 h 790"/>
                  <a:gd name="T48" fmla="*/ 56 w 332"/>
                  <a:gd name="T49" fmla="*/ 63 h 790"/>
                  <a:gd name="T50" fmla="*/ 89 w 332"/>
                  <a:gd name="T51" fmla="*/ 48 h 790"/>
                  <a:gd name="T52" fmla="*/ 100 w 332"/>
                  <a:gd name="T53" fmla="*/ 42 h 790"/>
                  <a:gd name="T54" fmla="*/ 111 w 332"/>
                  <a:gd name="T55" fmla="*/ 41 h 790"/>
                  <a:gd name="T56" fmla="*/ 127 w 332"/>
                  <a:gd name="T57" fmla="*/ 44 h 790"/>
                  <a:gd name="T58" fmla="*/ 141 w 332"/>
                  <a:gd name="T59" fmla="*/ 54 h 790"/>
                  <a:gd name="T60" fmla="*/ 148 w 332"/>
                  <a:gd name="T61" fmla="*/ 63 h 790"/>
                  <a:gd name="T62" fmla="*/ 154 w 332"/>
                  <a:gd name="T63" fmla="*/ 86 h 790"/>
                  <a:gd name="T64" fmla="*/ 150 w 332"/>
                  <a:gd name="T65" fmla="*/ 103 h 790"/>
                  <a:gd name="T66" fmla="*/ 133 w 332"/>
                  <a:gd name="T67" fmla="*/ 121 h 790"/>
                  <a:gd name="T68" fmla="*/ 106 w 332"/>
                  <a:gd name="T69" fmla="*/ 134 h 790"/>
                  <a:gd name="T70" fmla="*/ 74 w 332"/>
                  <a:gd name="T71" fmla="*/ 147 h 790"/>
                  <a:gd name="T72" fmla="*/ 30 w 332"/>
                  <a:gd name="T73" fmla="*/ 158 h 790"/>
                  <a:gd name="T74" fmla="*/ 33 w 332"/>
                  <a:gd name="T75" fmla="*/ 230 h 790"/>
                  <a:gd name="T76" fmla="*/ 38 w 332"/>
                  <a:gd name="T77" fmla="*/ 302 h 790"/>
                  <a:gd name="T78" fmla="*/ 32 w 332"/>
                  <a:gd name="T79" fmla="*/ 354 h 790"/>
                  <a:gd name="T80" fmla="*/ 7 w 332"/>
                  <a:gd name="T81" fmla="*/ 472 h 790"/>
                  <a:gd name="T82" fmla="*/ 0 w 332"/>
                  <a:gd name="T83" fmla="*/ 522 h 790"/>
                  <a:gd name="T84" fmla="*/ 4 w 332"/>
                  <a:gd name="T85" fmla="*/ 548 h 790"/>
                  <a:gd name="T86" fmla="*/ 10 w 332"/>
                  <a:gd name="T87" fmla="*/ 555 h 790"/>
                  <a:gd name="T88" fmla="*/ 41 w 332"/>
                  <a:gd name="T89" fmla="*/ 563 h 790"/>
                  <a:gd name="T90" fmla="*/ 63 w 332"/>
                  <a:gd name="T91" fmla="*/ 606 h 790"/>
                  <a:gd name="T92" fmla="*/ 86 w 332"/>
                  <a:gd name="T93" fmla="*/ 750 h 790"/>
                  <a:gd name="T94" fmla="*/ 93 w 332"/>
                  <a:gd name="T95" fmla="*/ 766 h 790"/>
                  <a:gd name="T96" fmla="*/ 113 w 332"/>
                  <a:gd name="T97" fmla="*/ 784 h 790"/>
                  <a:gd name="T98" fmla="*/ 138 w 332"/>
                  <a:gd name="T99" fmla="*/ 790 h 790"/>
                  <a:gd name="T100" fmla="*/ 150 w 332"/>
                  <a:gd name="T101" fmla="*/ 789 h 790"/>
                  <a:gd name="T102" fmla="*/ 87 w 332"/>
                  <a:gd name="T103" fmla="*/ 414 h 790"/>
                  <a:gd name="T104" fmla="*/ 156 w 332"/>
                  <a:gd name="T105" fmla="*/ 39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2" h="790">
                    <a:moveTo>
                      <a:pt x="150" y="789"/>
                    </a:moveTo>
                    <a:lnTo>
                      <a:pt x="150" y="789"/>
                    </a:lnTo>
                    <a:lnTo>
                      <a:pt x="161" y="786"/>
                    </a:lnTo>
                    <a:lnTo>
                      <a:pt x="170" y="781"/>
                    </a:lnTo>
                    <a:lnTo>
                      <a:pt x="178" y="773"/>
                    </a:lnTo>
                    <a:lnTo>
                      <a:pt x="184" y="766"/>
                    </a:lnTo>
                    <a:lnTo>
                      <a:pt x="189" y="756"/>
                    </a:lnTo>
                    <a:lnTo>
                      <a:pt x="191" y="747"/>
                    </a:lnTo>
                    <a:lnTo>
                      <a:pt x="192" y="736"/>
                    </a:lnTo>
                    <a:lnTo>
                      <a:pt x="191" y="725"/>
                    </a:lnTo>
                    <a:lnTo>
                      <a:pt x="191" y="725"/>
                    </a:lnTo>
                    <a:lnTo>
                      <a:pt x="191" y="725"/>
                    </a:lnTo>
                    <a:lnTo>
                      <a:pt x="181" y="679"/>
                    </a:lnTo>
                    <a:lnTo>
                      <a:pt x="175" y="637"/>
                    </a:lnTo>
                    <a:lnTo>
                      <a:pt x="169" y="598"/>
                    </a:lnTo>
                    <a:lnTo>
                      <a:pt x="167" y="562"/>
                    </a:lnTo>
                    <a:lnTo>
                      <a:pt x="167" y="562"/>
                    </a:lnTo>
                    <a:lnTo>
                      <a:pt x="197" y="559"/>
                    </a:lnTo>
                    <a:lnTo>
                      <a:pt x="227" y="555"/>
                    </a:lnTo>
                    <a:lnTo>
                      <a:pt x="255" y="550"/>
                    </a:lnTo>
                    <a:lnTo>
                      <a:pt x="280" y="544"/>
                    </a:lnTo>
                    <a:lnTo>
                      <a:pt x="301" y="538"/>
                    </a:lnTo>
                    <a:lnTo>
                      <a:pt x="317" y="531"/>
                    </a:lnTo>
                    <a:lnTo>
                      <a:pt x="323" y="528"/>
                    </a:lnTo>
                    <a:lnTo>
                      <a:pt x="328" y="524"/>
                    </a:lnTo>
                    <a:lnTo>
                      <a:pt x="331" y="521"/>
                    </a:lnTo>
                    <a:lnTo>
                      <a:pt x="332" y="517"/>
                    </a:lnTo>
                    <a:lnTo>
                      <a:pt x="332" y="517"/>
                    </a:lnTo>
                    <a:lnTo>
                      <a:pt x="332" y="471"/>
                    </a:lnTo>
                    <a:lnTo>
                      <a:pt x="331" y="426"/>
                    </a:lnTo>
                    <a:lnTo>
                      <a:pt x="328" y="380"/>
                    </a:lnTo>
                    <a:lnTo>
                      <a:pt x="322" y="335"/>
                    </a:lnTo>
                    <a:lnTo>
                      <a:pt x="315" y="291"/>
                    </a:lnTo>
                    <a:lnTo>
                      <a:pt x="305" y="249"/>
                    </a:lnTo>
                    <a:lnTo>
                      <a:pt x="294" y="207"/>
                    </a:lnTo>
                    <a:lnTo>
                      <a:pt x="282" y="169"/>
                    </a:lnTo>
                    <a:lnTo>
                      <a:pt x="274" y="150"/>
                    </a:lnTo>
                    <a:lnTo>
                      <a:pt x="267" y="133"/>
                    </a:lnTo>
                    <a:lnTo>
                      <a:pt x="259" y="116"/>
                    </a:lnTo>
                    <a:lnTo>
                      <a:pt x="251" y="101"/>
                    </a:lnTo>
                    <a:lnTo>
                      <a:pt x="242" y="86"/>
                    </a:lnTo>
                    <a:lnTo>
                      <a:pt x="233" y="72"/>
                    </a:lnTo>
                    <a:lnTo>
                      <a:pt x="224" y="59"/>
                    </a:lnTo>
                    <a:lnTo>
                      <a:pt x="214" y="48"/>
                    </a:lnTo>
                    <a:lnTo>
                      <a:pt x="205" y="37"/>
                    </a:lnTo>
                    <a:lnTo>
                      <a:pt x="194" y="27"/>
                    </a:lnTo>
                    <a:lnTo>
                      <a:pt x="183" y="20"/>
                    </a:lnTo>
                    <a:lnTo>
                      <a:pt x="172" y="13"/>
                    </a:lnTo>
                    <a:lnTo>
                      <a:pt x="162" y="8"/>
                    </a:lnTo>
                    <a:lnTo>
                      <a:pt x="150" y="4"/>
                    </a:lnTo>
                    <a:lnTo>
                      <a:pt x="139" y="2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00" y="2"/>
                    </a:lnTo>
                    <a:lnTo>
                      <a:pt x="84" y="4"/>
                    </a:lnTo>
                    <a:lnTo>
                      <a:pt x="77" y="5"/>
                    </a:lnTo>
                    <a:lnTo>
                      <a:pt x="73" y="7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59" y="17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43" y="37"/>
                    </a:lnTo>
                    <a:lnTo>
                      <a:pt x="30" y="50"/>
                    </a:lnTo>
                    <a:lnTo>
                      <a:pt x="14" y="65"/>
                    </a:lnTo>
                    <a:lnTo>
                      <a:pt x="14" y="6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13" y="74"/>
                    </a:lnTo>
                    <a:lnTo>
                      <a:pt x="27" y="71"/>
                    </a:lnTo>
                    <a:lnTo>
                      <a:pt x="42" y="67"/>
                    </a:lnTo>
                    <a:lnTo>
                      <a:pt x="56" y="63"/>
                    </a:lnTo>
                    <a:lnTo>
                      <a:pt x="56" y="63"/>
                    </a:lnTo>
                    <a:lnTo>
                      <a:pt x="70" y="57"/>
                    </a:lnTo>
                    <a:lnTo>
                      <a:pt x="80" y="52"/>
                    </a:lnTo>
                    <a:lnTo>
                      <a:pt x="89" y="48"/>
                    </a:lnTo>
                    <a:lnTo>
                      <a:pt x="89" y="48"/>
                    </a:lnTo>
                    <a:lnTo>
                      <a:pt x="94" y="44"/>
                    </a:lnTo>
                    <a:lnTo>
                      <a:pt x="100" y="42"/>
                    </a:lnTo>
                    <a:lnTo>
                      <a:pt x="105" y="41"/>
                    </a:lnTo>
                    <a:lnTo>
                      <a:pt x="111" y="41"/>
                    </a:lnTo>
                    <a:lnTo>
                      <a:pt x="111" y="41"/>
                    </a:lnTo>
                    <a:lnTo>
                      <a:pt x="117" y="41"/>
                    </a:lnTo>
                    <a:lnTo>
                      <a:pt x="122" y="42"/>
                    </a:lnTo>
                    <a:lnTo>
                      <a:pt x="127" y="44"/>
                    </a:lnTo>
                    <a:lnTo>
                      <a:pt x="132" y="46"/>
                    </a:lnTo>
                    <a:lnTo>
                      <a:pt x="137" y="50"/>
                    </a:lnTo>
                    <a:lnTo>
                      <a:pt x="141" y="54"/>
                    </a:lnTo>
                    <a:lnTo>
                      <a:pt x="145" y="57"/>
                    </a:lnTo>
                    <a:lnTo>
                      <a:pt x="148" y="63"/>
                    </a:lnTo>
                    <a:lnTo>
                      <a:pt x="148" y="63"/>
                    </a:lnTo>
                    <a:lnTo>
                      <a:pt x="151" y="70"/>
                    </a:lnTo>
                    <a:lnTo>
                      <a:pt x="153" y="79"/>
                    </a:lnTo>
                    <a:lnTo>
                      <a:pt x="154" y="86"/>
                    </a:lnTo>
                    <a:lnTo>
                      <a:pt x="152" y="95"/>
                    </a:lnTo>
                    <a:lnTo>
                      <a:pt x="152" y="95"/>
                    </a:lnTo>
                    <a:lnTo>
                      <a:pt x="150" y="103"/>
                    </a:lnTo>
                    <a:lnTo>
                      <a:pt x="145" y="110"/>
                    </a:lnTo>
                    <a:lnTo>
                      <a:pt x="139" y="116"/>
                    </a:lnTo>
                    <a:lnTo>
                      <a:pt x="133" y="121"/>
                    </a:lnTo>
                    <a:lnTo>
                      <a:pt x="133" y="121"/>
                    </a:lnTo>
                    <a:lnTo>
                      <a:pt x="120" y="128"/>
                    </a:lnTo>
                    <a:lnTo>
                      <a:pt x="106" y="134"/>
                    </a:lnTo>
                    <a:lnTo>
                      <a:pt x="89" y="142"/>
                    </a:lnTo>
                    <a:lnTo>
                      <a:pt x="89" y="142"/>
                    </a:lnTo>
                    <a:lnTo>
                      <a:pt x="74" y="147"/>
                    </a:lnTo>
                    <a:lnTo>
                      <a:pt x="59" y="151"/>
                    </a:lnTo>
                    <a:lnTo>
                      <a:pt x="44" y="156"/>
                    </a:lnTo>
                    <a:lnTo>
                      <a:pt x="30" y="158"/>
                    </a:lnTo>
                    <a:lnTo>
                      <a:pt x="30" y="158"/>
                    </a:lnTo>
                    <a:lnTo>
                      <a:pt x="31" y="194"/>
                    </a:lnTo>
                    <a:lnTo>
                      <a:pt x="33" y="230"/>
                    </a:lnTo>
                    <a:lnTo>
                      <a:pt x="38" y="287"/>
                    </a:lnTo>
                    <a:lnTo>
                      <a:pt x="38" y="287"/>
                    </a:lnTo>
                    <a:lnTo>
                      <a:pt x="38" y="302"/>
                    </a:lnTo>
                    <a:lnTo>
                      <a:pt x="37" y="318"/>
                    </a:lnTo>
                    <a:lnTo>
                      <a:pt x="34" y="335"/>
                    </a:lnTo>
                    <a:lnTo>
                      <a:pt x="32" y="354"/>
                    </a:lnTo>
                    <a:lnTo>
                      <a:pt x="24" y="393"/>
                    </a:lnTo>
                    <a:lnTo>
                      <a:pt x="15" y="434"/>
                    </a:lnTo>
                    <a:lnTo>
                      <a:pt x="7" y="472"/>
                    </a:lnTo>
                    <a:lnTo>
                      <a:pt x="3" y="491"/>
                    </a:lnTo>
                    <a:lnTo>
                      <a:pt x="1" y="507"/>
                    </a:lnTo>
                    <a:lnTo>
                      <a:pt x="0" y="522"/>
                    </a:lnTo>
                    <a:lnTo>
                      <a:pt x="1" y="533"/>
                    </a:lnTo>
                    <a:lnTo>
                      <a:pt x="3" y="544"/>
                    </a:lnTo>
                    <a:lnTo>
                      <a:pt x="4" y="548"/>
                    </a:lnTo>
                    <a:lnTo>
                      <a:pt x="7" y="552"/>
                    </a:lnTo>
                    <a:lnTo>
                      <a:pt x="7" y="552"/>
                    </a:lnTo>
                    <a:lnTo>
                      <a:pt x="10" y="555"/>
                    </a:lnTo>
                    <a:lnTo>
                      <a:pt x="14" y="557"/>
                    </a:lnTo>
                    <a:lnTo>
                      <a:pt x="26" y="561"/>
                    </a:lnTo>
                    <a:lnTo>
                      <a:pt x="41" y="563"/>
                    </a:lnTo>
                    <a:lnTo>
                      <a:pt x="60" y="566"/>
                    </a:lnTo>
                    <a:lnTo>
                      <a:pt x="60" y="566"/>
                    </a:lnTo>
                    <a:lnTo>
                      <a:pt x="63" y="606"/>
                    </a:lnTo>
                    <a:lnTo>
                      <a:pt x="68" y="651"/>
                    </a:lnTo>
                    <a:lnTo>
                      <a:pt x="76" y="698"/>
                    </a:lnTo>
                    <a:lnTo>
                      <a:pt x="86" y="750"/>
                    </a:lnTo>
                    <a:lnTo>
                      <a:pt x="86" y="750"/>
                    </a:lnTo>
                    <a:lnTo>
                      <a:pt x="89" y="758"/>
                    </a:lnTo>
                    <a:lnTo>
                      <a:pt x="93" y="766"/>
                    </a:lnTo>
                    <a:lnTo>
                      <a:pt x="99" y="773"/>
                    </a:lnTo>
                    <a:lnTo>
                      <a:pt x="105" y="780"/>
                    </a:lnTo>
                    <a:lnTo>
                      <a:pt x="113" y="784"/>
                    </a:lnTo>
                    <a:lnTo>
                      <a:pt x="121" y="788"/>
                    </a:lnTo>
                    <a:lnTo>
                      <a:pt x="130" y="790"/>
                    </a:lnTo>
                    <a:lnTo>
                      <a:pt x="138" y="790"/>
                    </a:lnTo>
                    <a:lnTo>
                      <a:pt x="138" y="790"/>
                    </a:lnTo>
                    <a:lnTo>
                      <a:pt x="145" y="790"/>
                    </a:lnTo>
                    <a:lnTo>
                      <a:pt x="150" y="789"/>
                    </a:lnTo>
                    <a:lnTo>
                      <a:pt x="150" y="789"/>
                    </a:lnTo>
                    <a:close/>
                    <a:moveTo>
                      <a:pt x="156" y="390"/>
                    </a:moveTo>
                    <a:lnTo>
                      <a:pt x="87" y="414"/>
                    </a:lnTo>
                    <a:lnTo>
                      <a:pt x="81" y="395"/>
                    </a:lnTo>
                    <a:lnTo>
                      <a:pt x="153" y="377"/>
                    </a:lnTo>
                    <a:lnTo>
                      <a:pt x="156" y="3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38"/>
              <p:cNvSpPr>
                <a:spLocks/>
              </p:cNvSpPr>
              <p:nvPr/>
            </p:nvSpPr>
            <p:spPr bwMode="auto">
              <a:xfrm>
                <a:off x="2919413" y="3216275"/>
                <a:ext cx="33337" cy="38100"/>
              </a:xfrm>
              <a:custGeom>
                <a:avLst/>
                <a:gdLst>
                  <a:gd name="T0" fmla="*/ 5 w 21"/>
                  <a:gd name="T1" fmla="*/ 24 h 24"/>
                  <a:gd name="T2" fmla="*/ 21 w 21"/>
                  <a:gd name="T3" fmla="*/ 24 h 24"/>
                  <a:gd name="T4" fmla="*/ 21 w 21"/>
                  <a:gd name="T5" fmla="*/ 0 h 24"/>
                  <a:gd name="T6" fmla="*/ 0 w 21"/>
                  <a:gd name="T7" fmla="*/ 0 h 24"/>
                  <a:gd name="T8" fmla="*/ 0 w 21"/>
                  <a:gd name="T9" fmla="*/ 0 h 24"/>
                  <a:gd name="T10" fmla="*/ 3 w 21"/>
                  <a:gd name="T11" fmla="*/ 7 h 24"/>
                  <a:gd name="T12" fmla="*/ 4 w 21"/>
                  <a:gd name="T13" fmla="*/ 13 h 24"/>
                  <a:gd name="T14" fmla="*/ 4 w 21"/>
                  <a:gd name="T15" fmla="*/ 13 h 24"/>
                  <a:gd name="T16" fmla="*/ 5 w 21"/>
                  <a:gd name="T17" fmla="*/ 24 h 24"/>
                  <a:gd name="T18" fmla="*/ 5 w 21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4">
                    <a:moveTo>
                      <a:pt x="5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24"/>
                    </a:lnTo>
                    <a:lnTo>
                      <a:pt x="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39"/>
              <p:cNvSpPr>
                <a:spLocks/>
              </p:cNvSpPr>
              <p:nvPr/>
            </p:nvSpPr>
            <p:spPr bwMode="auto">
              <a:xfrm>
                <a:off x="2722563" y="3208338"/>
                <a:ext cx="74612" cy="53975"/>
              </a:xfrm>
              <a:custGeom>
                <a:avLst/>
                <a:gdLst>
                  <a:gd name="T0" fmla="*/ 47 w 47"/>
                  <a:gd name="T1" fmla="*/ 5 h 34"/>
                  <a:gd name="T2" fmla="*/ 37 w 47"/>
                  <a:gd name="T3" fmla="*/ 5 h 34"/>
                  <a:gd name="T4" fmla="*/ 37 w 47"/>
                  <a:gd name="T5" fmla="*/ 0 h 34"/>
                  <a:gd name="T6" fmla="*/ 0 w 47"/>
                  <a:gd name="T7" fmla="*/ 0 h 34"/>
                  <a:gd name="T8" fmla="*/ 0 w 47"/>
                  <a:gd name="T9" fmla="*/ 34 h 34"/>
                  <a:gd name="T10" fmla="*/ 37 w 47"/>
                  <a:gd name="T11" fmla="*/ 34 h 34"/>
                  <a:gd name="T12" fmla="*/ 37 w 47"/>
                  <a:gd name="T13" fmla="*/ 29 h 34"/>
                  <a:gd name="T14" fmla="*/ 44 w 47"/>
                  <a:gd name="T15" fmla="*/ 29 h 34"/>
                  <a:gd name="T16" fmla="*/ 44 w 47"/>
                  <a:gd name="T17" fmla="*/ 29 h 34"/>
                  <a:gd name="T18" fmla="*/ 42 w 47"/>
                  <a:gd name="T19" fmla="*/ 23 h 34"/>
                  <a:gd name="T20" fmla="*/ 44 w 47"/>
                  <a:gd name="T21" fmla="*/ 17 h 34"/>
                  <a:gd name="T22" fmla="*/ 45 w 47"/>
                  <a:gd name="T23" fmla="*/ 12 h 34"/>
                  <a:gd name="T24" fmla="*/ 47 w 47"/>
                  <a:gd name="T25" fmla="*/ 5 h 34"/>
                  <a:gd name="T26" fmla="*/ 47 w 47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34">
                    <a:moveTo>
                      <a:pt x="47" y="5"/>
                    </a:moveTo>
                    <a:lnTo>
                      <a:pt x="37" y="5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37" y="34"/>
                    </a:lnTo>
                    <a:lnTo>
                      <a:pt x="37" y="29"/>
                    </a:lnTo>
                    <a:lnTo>
                      <a:pt x="44" y="29"/>
                    </a:lnTo>
                    <a:lnTo>
                      <a:pt x="44" y="29"/>
                    </a:lnTo>
                    <a:lnTo>
                      <a:pt x="42" y="23"/>
                    </a:lnTo>
                    <a:lnTo>
                      <a:pt x="44" y="17"/>
                    </a:lnTo>
                    <a:lnTo>
                      <a:pt x="45" y="12"/>
                    </a:lnTo>
                    <a:lnTo>
                      <a:pt x="47" y="5"/>
                    </a:lnTo>
                    <a:lnTo>
                      <a:pt x="4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40"/>
              <p:cNvSpPr>
                <a:spLocks/>
              </p:cNvSpPr>
              <p:nvPr/>
            </p:nvSpPr>
            <p:spPr bwMode="auto">
              <a:xfrm>
                <a:off x="2803525" y="3190875"/>
                <a:ext cx="498475" cy="323850"/>
              </a:xfrm>
              <a:custGeom>
                <a:avLst/>
                <a:gdLst>
                  <a:gd name="T0" fmla="*/ 308 w 314"/>
                  <a:gd name="T1" fmla="*/ 117 h 204"/>
                  <a:gd name="T2" fmla="*/ 300 w 314"/>
                  <a:gd name="T3" fmla="*/ 106 h 204"/>
                  <a:gd name="T4" fmla="*/ 288 w 314"/>
                  <a:gd name="T5" fmla="*/ 101 h 204"/>
                  <a:gd name="T6" fmla="*/ 274 w 314"/>
                  <a:gd name="T7" fmla="*/ 100 h 204"/>
                  <a:gd name="T8" fmla="*/ 261 w 314"/>
                  <a:gd name="T9" fmla="*/ 104 h 204"/>
                  <a:gd name="T10" fmla="*/ 261 w 314"/>
                  <a:gd name="T11" fmla="*/ 104 h 204"/>
                  <a:gd name="T12" fmla="*/ 241 w 314"/>
                  <a:gd name="T13" fmla="*/ 115 h 204"/>
                  <a:gd name="T14" fmla="*/ 227 w 314"/>
                  <a:gd name="T15" fmla="*/ 120 h 204"/>
                  <a:gd name="T16" fmla="*/ 194 w 314"/>
                  <a:gd name="T17" fmla="*/ 131 h 204"/>
                  <a:gd name="T18" fmla="*/ 158 w 314"/>
                  <a:gd name="T19" fmla="*/ 135 h 204"/>
                  <a:gd name="T20" fmla="*/ 143 w 314"/>
                  <a:gd name="T21" fmla="*/ 134 h 204"/>
                  <a:gd name="T22" fmla="*/ 128 w 314"/>
                  <a:gd name="T23" fmla="*/ 131 h 204"/>
                  <a:gd name="T24" fmla="*/ 116 w 314"/>
                  <a:gd name="T25" fmla="*/ 124 h 204"/>
                  <a:gd name="T26" fmla="*/ 104 w 314"/>
                  <a:gd name="T27" fmla="*/ 116 h 204"/>
                  <a:gd name="T28" fmla="*/ 99 w 314"/>
                  <a:gd name="T29" fmla="*/ 110 h 204"/>
                  <a:gd name="T30" fmla="*/ 88 w 314"/>
                  <a:gd name="T31" fmla="*/ 95 h 204"/>
                  <a:gd name="T32" fmla="*/ 79 w 314"/>
                  <a:gd name="T33" fmla="*/ 75 h 204"/>
                  <a:gd name="T34" fmla="*/ 72 w 314"/>
                  <a:gd name="T35" fmla="*/ 47 h 204"/>
                  <a:gd name="T36" fmla="*/ 69 w 314"/>
                  <a:gd name="T37" fmla="*/ 30 h 204"/>
                  <a:gd name="T38" fmla="*/ 64 w 314"/>
                  <a:gd name="T39" fmla="*/ 17 h 204"/>
                  <a:gd name="T40" fmla="*/ 56 w 314"/>
                  <a:gd name="T41" fmla="*/ 8 h 204"/>
                  <a:gd name="T42" fmla="*/ 44 w 314"/>
                  <a:gd name="T43" fmla="*/ 1 h 204"/>
                  <a:gd name="T44" fmla="*/ 30 w 314"/>
                  <a:gd name="T45" fmla="*/ 1 h 204"/>
                  <a:gd name="T46" fmla="*/ 24 w 314"/>
                  <a:gd name="T47" fmla="*/ 2 h 204"/>
                  <a:gd name="T48" fmla="*/ 12 w 314"/>
                  <a:gd name="T49" fmla="*/ 9 h 204"/>
                  <a:gd name="T50" fmla="*/ 4 w 314"/>
                  <a:gd name="T51" fmla="*/ 19 h 204"/>
                  <a:gd name="T52" fmla="*/ 0 w 314"/>
                  <a:gd name="T53" fmla="*/ 32 h 204"/>
                  <a:gd name="T54" fmla="*/ 1 w 314"/>
                  <a:gd name="T55" fmla="*/ 40 h 204"/>
                  <a:gd name="T56" fmla="*/ 9 w 314"/>
                  <a:gd name="T57" fmla="*/ 80 h 204"/>
                  <a:gd name="T58" fmla="*/ 21 w 314"/>
                  <a:gd name="T59" fmla="*/ 115 h 204"/>
                  <a:gd name="T60" fmla="*/ 38 w 314"/>
                  <a:gd name="T61" fmla="*/ 144 h 204"/>
                  <a:gd name="T62" fmla="*/ 59 w 314"/>
                  <a:gd name="T63" fmla="*/ 167 h 204"/>
                  <a:gd name="T64" fmla="*/ 70 w 314"/>
                  <a:gd name="T65" fmla="*/ 177 h 204"/>
                  <a:gd name="T66" fmla="*/ 94 w 314"/>
                  <a:gd name="T67" fmla="*/ 191 h 204"/>
                  <a:gd name="T68" fmla="*/ 120 w 314"/>
                  <a:gd name="T69" fmla="*/ 199 h 204"/>
                  <a:gd name="T70" fmla="*/ 146 w 314"/>
                  <a:gd name="T71" fmla="*/ 202 h 204"/>
                  <a:gd name="T72" fmla="*/ 157 w 314"/>
                  <a:gd name="T73" fmla="*/ 204 h 204"/>
                  <a:gd name="T74" fmla="*/ 158 w 314"/>
                  <a:gd name="T75" fmla="*/ 204 h 204"/>
                  <a:gd name="T76" fmla="*/ 185 w 314"/>
                  <a:gd name="T77" fmla="*/ 201 h 204"/>
                  <a:gd name="T78" fmla="*/ 211 w 314"/>
                  <a:gd name="T79" fmla="*/ 197 h 204"/>
                  <a:gd name="T80" fmla="*/ 254 w 314"/>
                  <a:gd name="T81" fmla="*/ 183 h 204"/>
                  <a:gd name="T82" fmla="*/ 271 w 314"/>
                  <a:gd name="T83" fmla="*/ 177 h 204"/>
                  <a:gd name="T84" fmla="*/ 297 w 314"/>
                  <a:gd name="T85" fmla="*/ 164 h 204"/>
                  <a:gd name="T86" fmla="*/ 302 w 314"/>
                  <a:gd name="T87" fmla="*/ 160 h 204"/>
                  <a:gd name="T88" fmla="*/ 309 w 314"/>
                  <a:gd name="T89" fmla="*/ 149 h 204"/>
                  <a:gd name="T90" fmla="*/ 314 w 314"/>
                  <a:gd name="T91" fmla="*/ 136 h 204"/>
                  <a:gd name="T92" fmla="*/ 312 w 314"/>
                  <a:gd name="T93" fmla="*/ 123 h 204"/>
                  <a:gd name="T94" fmla="*/ 308 w 314"/>
                  <a:gd name="T95" fmla="*/ 11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4" h="204">
                    <a:moveTo>
                      <a:pt x="308" y="117"/>
                    </a:moveTo>
                    <a:lnTo>
                      <a:pt x="308" y="117"/>
                    </a:lnTo>
                    <a:lnTo>
                      <a:pt x="304" y="111"/>
                    </a:lnTo>
                    <a:lnTo>
                      <a:pt x="300" y="106"/>
                    </a:lnTo>
                    <a:lnTo>
                      <a:pt x="293" y="103"/>
                    </a:lnTo>
                    <a:lnTo>
                      <a:pt x="288" y="101"/>
                    </a:lnTo>
                    <a:lnTo>
                      <a:pt x="282" y="100"/>
                    </a:lnTo>
                    <a:lnTo>
                      <a:pt x="274" y="100"/>
                    </a:lnTo>
                    <a:lnTo>
                      <a:pt x="268" y="102"/>
                    </a:lnTo>
                    <a:lnTo>
                      <a:pt x="261" y="104"/>
                    </a:lnTo>
                    <a:lnTo>
                      <a:pt x="261" y="104"/>
                    </a:lnTo>
                    <a:lnTo>
                      <a:pt x="261" y="104"/>
                    </a:lnTo>
                    <a:lnTo>
                      <a:pt x="252" y="109"/>
                    </a:lnTo>
                    <a:lnTo>
                      <a:pt x="241" y="115"/>
                    </a:lnTo>
                    <a:lnTo>
                      <a:pt x="227" y="120"/>
                    </a:lnTo>
                    <a:lnTo>
                      <a:pt x="227" y="120"/>
                    </a:lnTo>
                    <a:lnTo>
                      <a:pt x="211" y="125"/>
                    </a:lnTo>
                    <a:lnTo>
                      <a:pt x="194" y="131"/>
                    </a:lnTo>
                    <a:lnTo>
                      <a:pt x="177" y="134"/>
                    </a:lnTo>
                    <a:lnTo>
                      <a:pt x="158" y="135"/>
                    </a:lnTo>
                    <a:lnTo>
                      <a:pt x="158" y="135"/>
                    </a:lnTo>
                    <a:lnTo>
                      <a:pt x="143" y="134"/>
                    </a:lnTo>
                    <a:lnTo>
                      <a:pt x="136" y="132"/>
                    </a:lnTo>
                    <a:lnTo>
                      <a:pt x="128" y="131"/>
                    </a:lnTo>
                    <a:lnTo>
                      <a:pt x="122" y="128"/>
                    </a:lnTo>
                    <a:lnTo>
                      <a:pt x="116" y="124"/>
                    </a:lnTo>
                    <a:lnTo>
                      <a:pt x="110" y="121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99" y="110"/>
                    </a:lnTo>
                    <a:lnTo>
                      <a:pt x="93" y="104"/>
                    </a:lnTo>
                    <a:lnTo>
                      <a:pt x="88" y="95"/>
                    </a:lnTo>
                    <a:lnTo>
                      <a:pt x="84" y="86"/>
                    </a:lnTo>
                    <a:lnTo>
                      <a:pt x="79" y="75"/>
                    </a:lnTo>
                    <a:lnTo>
                      <a:pt x="75" y="62"/>
                    </a:lnTo>
                    <a:lnTo>
                      <a:pt x="72" y="47"/>
                    </a:lnTo>
                    <a:lnTo>
                      <a:pt x="69" y="30"/>
                    </a:lnTo>
                    <a:lnTo>
                      <a:pt x="69" y="30"/>
                    </a:lnTo>
                    <a:lnTo>
                      <a:pt x="66" y="24"/>
                    </a:lnTo>
                    <a:lnTo>
                      <a:pt x="64" y="17"/>
                    </a:lnTo>
                    <a:lnTo>
                      <a:pt x="60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4" y="2"/>
                    </a:lnTo>
                    <a:lnTo>
                      <a:pt x="17" y="6"/>
                    </a:lnTo>
                    <a:lnTo>
                      <a:pt x="12" y="9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4" y="60"/>
                    </a:lnTo>
                    <a:lnTo>
                      <a:pt x="9" y="80"/>
                    </a:lnTo>
                    <a:lnTo>
                      <a:pt x="14" y="99"/>
                    </a:lnTo>
                    <a:lnTo>
                      <a:pt x="21" y="115"/>
                    </a:lnTo>
                    <a:lnTo>
                      <a:pt x="29" y="130"/>
                    </a:lnTo>
                    <a:lnTo>
                      <a:pt x="38" y="144"/>
                    </a:lnTo>
                    <a:lnTo>
                      <a:pt x="47" y="156"/>
                    </a:lnTo>
                    <a:lnTo>
                      <a:pt x="59" y="167"/>
                    </a:lnTo>
                    <a:lnTo>
                      <a:pt x="59" y="167"/>
                    </a:lnTo>
                    <a:lnTo>
                      <a:pt x="70" y="177"/>
                    </a:lnTo>
                    <a:lnTo>
                      <a:pt x="81" y="184"/>
                    </a:lnTo>
                    <a:lnTo>
                      <a:pt x="94" y="191"/>
                    </a:lnTo>
                    <a:lnTo>
                      <a:pt x="107" y="195"/>
                    </a:lnTo>
                    <a:lnTo>
                      <a:pt x="120" y="199"/>
                    </a:lnTo>
                    <a:lnTo>
                      <a:pt x="133" y="201"/>
                    </a:lnTo>
                    <a:lnTo>
                      <a:pt x="146" y="202"/>
                    </a:lnTo>
                    <a:lnTo>
                      <a:pt x="157" y="204"/>
                    </a:lnTo>
                    <a:lnTo>
                      <a:pt x="157" y="204"/>
                    </a:lnTo>
                    <a:lnTo>
                      <a:pt x="158" y="204"/>
                    </a:lnTo>
                    <a:lnTo>
                      <a:pt x="158" y="204"/>
                    </a:lnTo>
                    <a:lnTo>
                      <a:pt x="172" y="202"/>
                    </a:lnTo>
                    <a:lnTo>
                      <a:pt x="185" y="201"/>
                    </a:lnTo>
                    <a:lnTo>
                      <a:pt x="198" y="199"/>
                    </a:lnTo>
                    <a:lnTo>
                      <a:pt x="211" y="197"/>
                    </a:lnTo>
                    <a:lnTo>
                      <a:pt x="233" y="191"/>
                    </a:lnTo>
                    <a:lnTo>
                      <a:pt x="254" y="183"/>
                    </a:lnTo>
                    <a:lnTo>
                      <a:pt x="254" y="183"/>
                    </a:lnTo>
                    <a:lnTo>
                      <a:pt x="271" y="177"/>
                    </a:lnTo>
                    <a:lnTo>
                      <a:pt x="284" y="170"/>
                    </a:lnTo>
                    <a:lnTo>
                      <a:pt x="297" y="164"/>
                    </a:lnTo>
                    <a:lnTo>
                      <a:pt x="297" y="164"/>
                    </a:lnTo>
                    <a:lnTo>
                      <a:pt x="302" y="160"/>
                    </a:lnTo>
                    <a:lnTo>
                      <a:pt x="306" y="154"/>
                    </a:lnTo>
                    <a:lnTo>
                      <a:pt x="309" y="149"/>
                    </a:lnTo>
                    <a:lnTo>
                      <a:pt x="313" y="143"/>
                    </a:lnTo>
                    <a:lnTo>
                      <a:pt x="314" y="136"/>
                    </a:lnTo>
                    <a:lnTo>
                      <a:pt x="313" y="130"/>
                    </a:lnTo>
                    <a:lnTo>
                      <a:pt x="312" y="123"/>
                    </a:lnTo>
                    <a:lnTo>
                      <a:pt x="308" y="117"/>
                    </a:lnTo>
                    <a:lnTo>
                      <a:pt x="308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Rectangle 141"/>
              <p:cNvSpPr>
                <a:spLocks noChangeArrowheads="1"/>
              </p:cNvSpPr>
              <p:nvPr/>
            </p:nvSpPr>
            <p:spPr bwMode="auto">
              <a:xfrm>
                <a:off x="2644775" y="3232150"/>
                <a:ext cx="58737" cy="6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42"/>
              <p:cNvSpPr>
                <a:spLocks/>
              </p:cNvSpPr>
              <p:nvPr/>
            </p:nvSpPr>
            <p:spPr bwMode="auto">
              <a:xfrm>
                <a:off x="2647950" y="3179763"/>
                <a:ext cx="55562" cy="30163"/>
              </a:xfrm>
              <a:custGeom>
                <a:avLst/>
                <a:gdLst>
                  <a:gd name="T0" fmla="*/ 2 w 35"/>
                  <a:gd name="T1" fmla="*/ 0 h 19"/>
                  <a:gd name="T2" fmla="*/ 0 w 35"/>
                  <a:gd name="T3" fmla="*/ 3 h 19"/>
                  <a:gd name="T4" fmla="*/ 33 w 35"/>
                  <a:gd name="T5" fmla="*/ 19 h 19"/>
                  <a:gd name="T6" fmla="*/ 35 w 35"/>
                  <a:gd name="T7" fmla="*/ 16 h 19"/>
                  <a:gd name="T8" fmla="*/ 2 w 3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9">
                    <a:moveTo>
                      <a:pt x="2" y="0"/>
                    </a:moveTo>
                    <a:lnTo>
                      <a:pt x="0" y="3"/>
                    </a:lnTo>
                    <a:lnTo>
                      <a:pt x="33" y="19"/>
                    </a:lnTo>
                    <a:lnTo>
                      <a:pt x="35" y="16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43"/>
              <p:cNvSpPr>
                <a:spLocks/>
              </p:cNvSpPr>
              <p:nvPr/>
            </p:nvSpPr>
            <p:spPr bwMode="auto">
              <a:xfrm>
                <a:off x="2647950" y="3260725"/>
                <a:ext cx="55562" cy="31750"/>
              </a:xfrm>
              <a:custGeom>
                <a:avLst/>
                <a:gdLst>
                  <a:gd name="T0" fmla="*/ 2 w 35"/>
                  <a:gd name="T1" fmla="*/ 20 h 20"/>
                  <a:gd name="T2" fmla="*/ 35 w 35"/>
                  <a:gd name="T3" fmla="*/ 4 h 20"/>
                  <a:gd name="T4" fmla="*/ 33 w 35"/>
                  <a:gd name="T5" fmla="*/ 0 h 20"/>
                  <a:gd name="T6" fmla="*/ 0 w 35"/>
                  <a:gd name="T7" fmla="*/ 16 h 20"/>
                  <a:gd name="T8" fmla="*/ 2 w 35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0">
                    <a:moveTo>
                      <a:pt x="2" y="20"/>
                    </a:moveTo>
                    <a:lnTo>
                      <a:pt x="35" y="4"/>
                    </a:lnTo>
                    <a:lnTo>
                      <a:pt x="33" y="0"/>
                    </a:lnTo>
                    <a:lnTo>
                      <a:pt x="0" y="16"/>
                    </a:lnTo>
                    <a:lnTo>
                      <a:pt x="2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44"/>
              <p:cNvSpPr>
                <a:spLocks noEditPoints="1"/>
              </p:cNvSpPr>
              <p:nvPr/>
            </p:nvSpPr>
            <p:spPr bwMode="auto">
              <a:xfrm>
                <a:off x="2100263" y="4090988"/>
                <a:ext cx="363537" cy="438150"/>
              </a:xfrm>
              <a:custGeom>
                <a:avLst/>
                <a:gdLst>
                  <a:gd name="T0" fmla="*/ 51 w 229"/>
                  <a:gd name="T1" fmla="*/ 205 h 276"/>
                  <a:gd name="T2" fmla="*/ 178 w 229"/>
                  <a:gd name="T3" fmla="*/ 205 h 276"/>
                  <a:gd name="T4" fmla="*/ 185 w 229"/>
                  <a:gd name="T5" fmla="*/ 276 h 276"/>
                  <a:gd name="T6" fmla="*/ 229 w 229"/>
                  <a:gd name="T7" fmla="*/ 276 h 276"/>
                  <a:gd name="T8" fmla="*/ 211 w 229"/>
                  <a:gd name="T9" fmla="*/ 37 h 276"/>
                  <a:gd name="T10" fmla="*/ 211 w 229"/>
                  <a:gd name="T11" fmla="*/ 0 h 276"/>
                  <a:gd name="T12" fmla="*/ 17 w 229"/>
                  <a:gd name="T13" fmla="*/ 0 h 276"/>
                  <a:gd name="T14" fmla="*/ 17 w 229"/>
                  <a:gd name="T15" fmla="*/ 37 h 276"/>
                  <a:gd name="T16" fmla="*/ 0 w 229"/>
                  <a:gd name="T17" fmla="*/ 276 h 276"/>
                  <a:gd name="T18" fmla="*/ 43 w 229"/>
                  <a:gd name="T19" fmla="*/ 276 h 276"/>
                  <a:gd name="T20" fmla="*/ 51 w 229"/>
                  <a:gd name="T21" fmla="*/ 205 h 276"/>
                  <a:gd name="T22" fmla="*/ 60 w 229"/>
                  <a:gd name="T23" fmla="*/ 43 h 276"/>
                  <a:gd name="T24" fmla="*/ 168 w 229"/>
                  <a:gd name="T25" fmla="*/ 43 h 276"/>
                  <a:gd name="T26" fmla="*/ 175 w 229"/>
                  <a:gd name="T27" fmla="*/ 186 h 276"/>
                  <a:gd name="T28" fmla="*/ 52 w 229"/>
                  <a:gd name="T29" fmla="*/ 186 h 276"/>
                  <a:gd name="T30" fmla="*/ 60 w 229"/>
                  <a:gd name="T31" fmla="*/ 43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9" h="276">
                    <a:moveTo>
                      <a:pt x="51" y="205"/>
                    </a:moveTo>
                    <a:lnTo>
                      <a:pt x="178" y="205"/>
                    </a:lnTo>
                    <a:lnTo>
                      <a:pt x="185" y="276"/>
                    </a:lnTo>
                    <a:lnTo>
                      <a:pt x="229" y="276"/>
                    </a:lnTo>
                    <a:lnTo>
                      <a:pt x="211" y="37"/>
                    </a:lnTo>
                    <a:lnTo>
                      <a:pt x="211" y="0"/>
                    </a:lnTo>
                    <a:lnTo>
                      <a:pt x="17" y="0"/>
                    </a:lnTo>
                    <a:lnTo>
                      <a:pt x="17" y="37"/>
                    </a:lnTo>
                    <a:lnTo>
                      <a:pt x="0" y="276"/>
                    </a:lnTo>
                    <a:lnTo>
                      <a:pt x="43" y="276"/>
                    </a:lnTo>
                    <a:lnTo>
                      <a:pt x="51" y="205"/>
                    </a:lnTo>
                    <a:close/>
                    <a:moveTo>
                      <a:pt x="60" y="43"/>
                    </a:moveTo>
                    <a:lnTo>
                      <a:pt x="168" y="43"/>
                    </a:lnTo>
                    <a:lnTo>
                      <a:pt x="175" y="186"/>
                    </a:lnTo>
                    <a:lnTo>
                      <a:pt x="52" y="186"/>
                    </a:lnTo>
                    <a:lnTo>
                      <a:pt x="6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45"/>
              <p:cNvSpPr>
                <a:spLocks/>
              </p:cNvSpPr>
              <p:nvPr/>
            </p:nvSpPr>
            <p:spPr bwMode="auto">
              <a:xfrm>
                <a:off x="2300288" y="3522663"/>
                <a:ext cx="307975" cy="361950"/>
              </a:xfrm>
              <a:custGeom>
                <a:avLst/>
                <a:gdLst>
                  <a:gd name="T0" fmla="*/ 194 w 194"/>
                  <a:gd name="T1" fmla="*/ 228 h 228"/>
                  <a:gd name="T2" fmla="*/ 188 w 194"/>
                  <a:gd name="T3" fmla="*/ 225 h 228"/>
                  <a:gd name="T4" fmla="*/ 151 w 194"/>
                  <a:gd name="T5" fmla="*/ 209 h 228"/>
                  <a:gd name="T6" fmla="*/ 124 w 194"/>
                  <a:gd name="T7" fmla="*/ 191 h 228"/>
                  <a:gd name="T8" fmla="*/ 104 w 194"/>
                  <a:gd name="T9" fmla="*/ 172 h 228"/>
                  <a:gd name="T10" fmla="*/ 89 w 194"/>
                  <a:gd name="T11" fmla="*/ 152 h 228"/>
                  <a:gd name="T12" fmla="*/ 84 w 194"/>
                  <a:gd name="T13" fmla="*/ 142 h 228"/>
                  <a:gd name="T14" fmla="*/ 76 w 194"/>
                  <a:gd name="T15" fmla="*/ 122 h 228"/>
                  <a:gd name="T16" fmla="*/ 70 w 194"/>
                  <a:gd name="T17" fmla="*/ 93 h 228"/>
                  <a:gd name="T18" fmla="*/ 69 w 194"/>
                  <a:gd name="T19" fmla="*/ 76 h 228"/>
                  <a:gd name="T20" fmla="*/ 71 w 194"/>
                  <a:gd name="T21" fmla="*/ 51 h 228"/>
                  <a:gd name="T22" fmla="*/ 72 w 194"/>
                  <a:gd name="T23" fmla="*/ 45 h 228"/>
                  <a:gd name="T24" fmla="*/ 73 w 194"/>
                  <a:gd name="T25" fmla="*/ 44 h 228"/>
                  <a:gd name="T26" fmla="*/ 72 w 194"/>
                  <a:gd name="T27" fmla="*/ 44 h 228"/>
                  <a:gd name="T28" fmla="*/ 73 w 194"/>
                  <a:gd name="T29" fmla="*/ 30 h 228"/>
                  <a:gd name="T30" fmla="*/ 69 w 194"/>
                  <a:gd name="T31" fmla="*/ 17 h 228"/>
                  <a:gd name="T32" fmla="*/ 60 w 194"/>
                  <a:gd name="T33" fmla="*/ 7 h 228"/>
                  <a:gd name="T34" fmla="*/ 48 w 194"/>
                  <a:gd name="T35" fmla="*/ 1 h 228"/>
                  <a:gd name="T36" fmla="*/ 41 w 194"/>
                  <a:gd name="T37" fmla="*/ 0 h 228"/>
                  <a:gd name="T38" fmla="*/ 28 w 194"/>
                  <a:gd name="T39" fmla="*/ 2 h 228"/>
                  <a:gd name="T40" fmla="*/ 17 w 194"/>
                  <a:gd name="T41" fmla="*/ 8 h 228"/>
                  <a:gd name="T42" fmla="*/ 9 w 194"/>
                  <a:gd name="T43" fmla="*/ 19 h 228"/>
                  <a:gd name="T44" fmla="*/ 7 w 194"/>
                  <a:gd name="T45" fmla="*/ 26 h 228"/>
                  <a:gd name="T46" fmla="*/ 1 w 194"/>
                  <a:gd name="T47" fmla="*/ 57 h 228"/>
                  <a:gd name="T48" fmla="*/ 0 w 194"/>
                  <a:gd name="T49" fmla="*/ 76 h 228"/>
                  <a:gd name="T50" fmla="*/ 2 w 194"/>
                  <a:gd name="T51" fmla="*/ 100 h 228"/>
                  <a:gd name="T52" fmla="*/ 7 w 194"/>
                  <a:gd name="T53" fmla="*/ 127 h 228"/>
                  <a:gd name="T54" fmla="*/ 15 w 194"/>
                  <a:gd name="T55" fmla="*/ 157 h 228"/>
                  <a:gd name="T56" fmla="*/ 30 w 194"/>
                  <a:gd name="T57" fmla="*/ 187 h 228"/>
                  <a:gd name="T58" fmla="*/ 38 w 194"/>
                  <a:gd name="T59" fmla="*/ 198 h 228"/>
                  <a:gd name="T60" fmla="*/ 53 w 194"/>
                  <a:gd name="T61" fmla="*/ 218 h 228"/>
                  <a:gd name="T62" fmla="*/ 194 w 194"/>
                  <a:gd name="T63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4" h="228">
                    <a:moveTo>
                      <a:pt x="194" y="228"/>
                    </a:moveTo>
                    <a:lnTo>
                      <a:pt x="194" y="228"/>
                    </a:lnTo>
                    <a:lnTo>
                      <a:pt x="188" y="225"/>
                    </a:lnTo>
                    <a:lnTo>
                      <a:pt x="188" y="225"/>
                    </a:lnTo>
                    <a:lnTo>
                      <a:pt x="168" y="217"/>
                    </a:lnTo>
                    <a:lnTo>
                      <a:pt x="151" y="209"/>
                    </a:lnTo>
                    <a:lnTo>
                      <a:pt x="137" y="200"/>
                    </a:lnTo>
                    <a:lnTo>
                      <a:pt x="124" y="191"/>
                    </a:lnTo>
                    <a:lnTo>
                      <a:pt x="114" y="182"/>
                    </a:lnTo>
                    <a:lnTo>
                      <a:pt x="104" y="172"/>
                    </a:lnTo>
                    <a:lnTo>
                      <a:pt x="95" y="163"/>
                    </a:lnTo>
                    <a:lnTo>
                      <a:pt x="89" y="152"/>
                    </a:lnTo>
                    <a:lnTo>
                      <a:pt x="89" y="152"/>
                    </a:lnTo>
                    <a:lnTo>
                      <a:pt x="84" y="142"/>
                    </a:lnTo>
                    <a:lnTo>
                      <a:pt x="79" y="133"/>
                    </a:lnTo>
                    <a:lnTo>
                      <a:pt x="76" y="122"/>
                    </a:lnTo>
                    <a:lnTo>
                      <a:pt x="73" y="112"/>
                    </a:lnTo>
                    <a:lnTo>
                      <a:pt x="70" y="93"/>
                    </a:lnTo>
                    <a:lnTo>
                      <a:pt x="69" y="76"/>
                    </a:lnTo>
                    <a:lnTo>
                      <a:pt x="69" y="76"/>
                    </a:lnTo>
                    <a:lnTo>
                      <a:pt x="70" y="62"/>
                    </a:lnTo>
                    <a:lnTo>
                      <a:pt x="71" y="51"/>
                    </a:lnTo>
                    <a:lnTo>
                      <a:pt x="71" y="51"/>
                    </a:lnTo>
                    <a:lnTo>
                      <a:pt x="72" y="45"/>
                    </a:lnTo>
                    <a:lnTo>
                      <a:pt x="72" y="45"/>
                    </a:lnTo>
                    <a:lnTo>
                      <a:pt x="73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4" y="36"/>
                    </a:lnTo>
                    <a:lnTo>
                      <a:pt x="73" y="30"/>
                    </a:lnTo>
                    <a:lnTo>
                      <a:pt x="72" y="23"/>
                    </a:lnTo>
                    <a:lnTo>
                      <a:pt x="69" y="17"/>
                    </a:lnTo>
                    <a:lnTo>
                      <a:pt x="65" y="12"/>
                    </a:lnTo>
                    <a:lnTo>
                      <a:pt x="60" y="7"/>
                    </a:lnTo>
                    <a:lnTo>
                      <a:pt x="55" y="4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8" y="2"/>
                    </a:lnTo>
                    <a:lnTo>
                      <a:pt x="23" y="5"/>
                    </a:lnTo>
                    <a:lnTo>
                      <a:pt x="17" y="8"/>
                    </a:lnTo>
                    <a:lnTo>
                      <a:pt x="12" y="14"/>
                    </a:lnTo>
                    <a:lnTo>
                      <a:pt x="9" y="19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3" y="41"/>
                    </a:lnTo>
                    <a:lnTo>
                      <a:pt x="1" y="57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1" y="88"/>
                    </a:lnTo>
                    <a:lnTo>
                      <a:pt x="2" y="100"/>
                    </a:lnTo>
                    <a:lnTo>
                      <a:pt x="3" y="113"/>
                    </a:lnTo>
                    <a:lnTo>
                      <a:pt x="7" y="127"/>
                    </a:lnTo>
                    <a:lnTo>
                      <a:pt x="11" y="142"/>
                    </a:lnTo>
                    <a:lnTo>
                      <a:pt x="15" y="157"/>
                    </a:lnTo>
                    <a:lnTo>
                      <a:pt x="23" y="172"/>
                    </a:lnTo>
                    <a:lnTo>
                      <a:pt x="30" y="187"/>
                    </a:lnTo>
                    <a:lnTo>
                      <a:pt x="30" y="187"/>
                    </a:lnTo>
                    <a:lnTo>
                      <a:pt x="38" y="198"/>
                    </a:lnTo>
                    <a:lnTo>
                      <a:pt x="45" y="209"/>
                    </a:lnTo>
                    <a:lnTo>
                      <a:pt x="53" y="218"/>
                    </a:lnTo>
                    <a:lnTo>
                      <a:pt x="62" y="228"/>
                    </a:lnTo>
                    <a:lnTo>
                      <a:pt x="194" y="2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46"/>
              <p:cNvSpPr>
                <a:spLocks/>
              </p:cNvSpPr>
              <p:nvPr/>
            </p:nvSpPr>
            <p:spPr bwMode="auto">
              <a:xfrm>
                <a:off x="2171700" y="3449638"/>
                <a:ext cx="568325" cy="987425"/>
              </a:xfrm>
              <a:custGeom>
                <a:avLst/>
                <a:gdLst>
                  <a:gd name="T0" fmla="*/ 187 w 358"/>
                  <a:gd name="T1" fmla="*/ 565 h 622"/>
                  <a:gd name="T2" fmla="*/ 194 w 358"/>
                  <a:gd name="T3" fmla="*/ 595 h 622"/>
                  <a:gd name="T4" fmla="*/ 216 w 358"/>
                  <a:gd name="T5" fmla="*/ 616 h 622"/>
                  <a:gd name="T6" fmla="*/ 233 w 358"/>
                  <a:gd name="T7" fmla="*/ 622 h 622"/>
                  <a:gd name="T8" fmla="*/ 249 w 358"/>
                  <a:gd name="T9" fmla="*/ 622 h 622"/>
                  <a:gd name="T10" fmla="*/ 273 w 358"/>
                  <a:gd name="T11" fmla="*/ 611 h 622"/>
                  <a:gd name="T12" fmla="*/ 289 w 358"/>
                  <a:gd name="T13" fmla="*/ 592 h 622"/>
                  <a:gd name="T14" fmla="*/ 356 w 358"/>
                  <a:gd name="T15" fmla="*/ 350 h 622"/>
                  <a:gd name="T16" fmla="*/ 358 w 358"/>
                  <a:gd name="T17" fmla="*/ 332 h 622"/>
                  <a:gd name="T18" fmla="*/ 354 w 358"/>
                  <a:gd name="T19" fmla="*/ 315 h 622"/>
                  <a:gd name="T20" fmla="*/ 348 w 358"/>
                  <a:gd name="T21" fmla="*/ 304 h 622"/>
                  <a:gd name="T22" fmla="*/ 334 w 358"/>
                  <a:gd name="T23" fmla="*/ 291 h 622"/>
                  <a:gd name="T24" fmla="*/ 318 w 358"/>
                  <a:gd name="T25" fmla="*/ 283 h 622"/>
                  <a:gd name="T26" fmla="*/ 140 w 358"/>
                  <a:gd name="T27" fmla="*/ 282 h 622"/>
                  <a:gd name="T28" fmla="*/ 119 w 358"/>
                  <a:gd name="T29" fmla="*/ 260 h 622"/>
                  <a:gd name="T30" fmla="*/ 105 w 358"/>
                  <a:gd name="T31" fmla="*/ 237 h 622"/>
                  <a:gd name="T32" fmla="*/ 85 w 358"/>
                  <a:gd name="T33" fmla="*/ 197 h 622"/>
                  <a:gd name="T34" fmla="*/ 75 w 358"/>
                  <a:gd name="T35" fmla="*/ 153 h 622"/>
                  <a:gd name="T36" fmla="*/ 73 w 358"/>
                  <a:gd name="T37" fmla="*/ 122 h 622"/>
                  <a:gd name="T38" fmla="*/ 78 w 358"/>
                  <a:gd name="T39" fmla="*/ 76 h 622"/>
                  <a:gd name="T40" fmla="*/ 81 w 358"/>
                  <a:gd name="T41" fmla="*/ 63 h 622"/>
                  <a:gd name="T42" fmla="*/ 94 w 358"/>
                  <a:gd name="T43" fmla="*/ 47 h 622"/>
                  <a:gd name="T44" fmla="*/ 113 w 358"/>
                  <a:gd name="T45" fmla="*/ 38 h 622"/>
                  <a:gd name="T46" fmla="*/ 126 w 358"/>
                  <a:gd name="T47" fmla="*/ 38 h 622"/>
                  <a:gd name="T48" fmla="*/ 139 w 358"/>
                  <a:gd name="T49" fmla="*/ 43 h 622"/>
                  <a:gd name="T50" fmla="*/ 157 w 358"/>
                  <a:gd name="T51" fmla="*/ 59 h 622"/>
                  <a:gd name="T52" fmla="*/ 164 w 358"/>
                  <a:gd name="T53" fmla="*/ 83 h 622"/>
                  <a:gd name="T54" fmla="*/ 161 w 358"/>
                  <a:gd name="T55" fmla="*/ 92 h 622"/>
                  <a:gd name="T56" fmla="*/ 160 w 358"/>
                  <a:gd name="T57" fmla="*/ 98 h 622"/>
                  <a:gd name="T58" fmla="*/ 158 w 358"/>
                  <a:gd name="T59" fmla="*/ 122 h 622"/>
                  <a:gd name="T60" fmla="*/ 163 w 358"/>
                  <a:gd name="T61" fmla="*/ 158 h 622"/>
                  <a:gd name="T62" fmla="*/ 181 w 358"/>
                  <a:gd name="T63" fmla="*/ 105 h 622"/>
                  <a:gd name="T64" fmla="*/ 184 w 358"/>
                  <a:gd name="T65" fmla="*/ 89 h 622"/>
                  <a:gd name="T66" fmla="*/ 181 w 358"/>
                  <a:gd name="T67" fmla="*/ 49 h 622"/>
                  <a:gd name="T68" fmla="*/ 172 w 358"/>
                  <a:gd name="T69" fmla="*/ 28 h 622"/>
                  <a:gd name="T70" fmla="*/ 158 w 358"/>
                  <a:gd name="T71" fmla="*/ 12 h 622"/>
                  <a:gd name="T72" fmla="*/ 140 w 358"/>
                  <a:gd name="T73" fmla="*/ 2 h 622"/>
                  <a:gd name="T74" fmla="*/ 125 w 358"/>
                  <a:gd name="T75" fmla="*/ 0 h 622"/>
                  <a:gd name="T76" fmla="*/ 103 w 358"/>
                  <a:gd name="T77" fmla="*/ 3 h 622"/>
                  <a:gd name="T78" fmla="*/ 79 w 358"/>
                  <a:gd name="T79" fmla="*/ 13 h 622"/>
                  <a:gd name="T80" fmla="*/ 57 w 358"/>
                  <a:gd name="T81" fmla="*/ 29 h 622"/>
                  <a:gd name="T82" fmla="*/ 38 w 358"/>
                  <a:gd name="T83" fmla="*/ 54 h 622"/>
                  <a:gd name="T84" fmla="*/ 29 w 358"/>
                  <a:gd name="T85" fmla="*/ 76 h 622"/>
                  <a:gd name="T86" fmla="*/ 5 w 358"/>
                  <a:gd name="T87" fmla="*/ 164 h 622"/>
                  <a:gd name="T88" fmla="*/ 0 w 358"/>
                  <a:gd name="T89" fmla="*/ 248 h 622"/>
                  <a:gd name="T90" fmla="*/ 4 w 358"/>
                  <a:gd name="T91" fmla="*/ 313 h 622"/>
                  <a:gd name="T92" fmla="*/ 14 w 358"/>
                  <a:gd name="T93" fmla="*/ 342 h 622"/>
                  <a:gd name="T94" fmla="*/ 27 w 358"/>
                  <a:gd name="T95" fmla="*/ 363 h 622"/>
                  <a:gd name="T96" fmla="*/ 43 w 358"/>
                  <a:gd name="T97" fmla="*/ 377 h 622"/>
                  <a:gd name="T98" fmla="*/ 75 w 358"/>
                  <a:gd name="T99" fmla="*/ 387 h 622"/>
                  <a:gd name="T100" fmla="*/ 96 w 358"/>
                  <a:gd name="T101" fmla="*/ 389 h 622"/>
                  <a:gd name="T102" fmla="*/ 234 w 358"/>
                  <a:gd name="T103" fmla="*/ 389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8" h="622">
                    <a:moveTo>
                      <a:pt x="188" y="554"/>
                    </a:moveTo>
                    <a:lnTo>
                      <a:pt x="188" y="554"/>
                    </a:lnTo>
                    <a:lnTo>
                      <a:pt x="187" y="565"/>
                    </a:lnTo>
                    <a:lnTo>
                      <a:pt x="187" y="576"/>
                    </a:lnTo>
                    <a:lnTo>
                      <a:pt x="189" y="585"/>
                    </a:lnTo>
                    <a:lnTo>
                      <a:pt x="194" y="595"/>
                    </a:lnTo>
                    <a:lnTo>
                      <a:pt x="200" y="604"/>
                    </a:lnTo>
                    <a:lnTo>
                      <a:pt x="206" y="610"/>
                    </a:lnTo>
                    <a:lnTo>
                      <a:pt x="216" y="616"/>
                    </a:lnTo>
                    <a:lnTo>
                      <a:pt x="226" y="621"/>
                    </a:lnTo>
                    <a:lnTo>
                      <a:pt x="226" y="621"/>
                    </a:lnTo>
                    <a:lnTo>
                      <a:pt x="233" y="622"/>
                    </a:lnTo>
                    <a:lnTo>
                      <a:pt x="241" y="622"/>
                    </a:lnTo>
                    <a:lnTo>
                      <a:pt x="241" y="622"/>
                    </a:lnTo>
                    <a:lnTo>
                      <a:pt x="249" y="622"/>
                    </a:lnTo>
                    <a:lnTo>
                      <a:pt x="257" y="620"/>
                    </a:lnTo>
                    <a:lnTo>
                      <a:pt x="265" y="616"/>
                    </a:lnTo>
                    <a:lnTo>
                      <a:pt x="273" y="611"/>
                    </a:lnTo>
                    <a:lnTo>
                      <a:pt x="279" y="606"/>
                    </a:lnTo>
                    <a:lnTo>
                      <a:pt x="285" y="599"/>
                    </a:lnTo>
                    <a:lnTo>
                      <a:pt x="289" y="592"/>
                    </a:lnTo>
                    <a:lnTo>
                      <a:pt x="292" y="583"/>
                    </a:lnTo>
                    <a:lnTo>
                      <a:pt x="356" y="350"/>
                    </a:lnTo>
                    <a:lnTo>
                      <a:pt x="356" y="350"/>
                    </a:lnTo>
                    <a:lnTo>
                      <a:pt x="358" y="345"/>
                    </a:lnTo>
                    <a:lnTo>
                      <a:pt x="358" y="338"/>
                    </a:lnTo>
                    <a:lnTo>
                      <a:pt x="358" y="332"/>
                    </a:lnTo>
                    <a:lnTo>
                      <a:pt x="357" y="326"/>
                    </a:lnTo>
                    <a:lnTo>
                      <a:pt x="356" y="320"/>
                    </a:lnTo>
                    <a:lnTo>
                      <a:pt x="354" y="315"/>
                    </a:lnTo>
                    <a:lnTo>
                      <a:pt x="351" y="309"/>
                    </a:lnTo>
                    <a:lnTo>
                      <a:pt x="348" y="304"/>
                    </a:lnTo>
                    <a:lnTo>
                      <a:pt x="348" y="304"/>
                    </a:lnTo>
                    <a:lnTo>
                      <a:pt x="343" y="298"/>
                    </a:lnTo>
                    <a:lnTo>
                      <a:pt x="339" y="294"/>
                    </a:lnTo>
                    <a:lnTo>
                      <a:pt x="334" y="291"/>
                    </a:lnTo>
                    <a:lnTo>
                      <a:pt x="328" y="288"/>
                    </a:lnTo>
                    <a:lnTo>
                      <a:pt x="323" y="286"/>
                    </a:lnTo>
                    <a:lnTo>
                      <a:pt x="318" y="283"/>
                    </a:lnTo>
                    <a:lnTo>
                      <a:pt x="311" y="282"/>
                    </a:lnTo>
                    <a:lnTo>
                      <a:pt x="305" y="282"/>
                    </a:lnTo>
                    <a:lnTo>
                      <a:pt x="140" y="282"/>
                    </a:lnTo>
                    <a:lnTo>
                      <a:pt x="140" y="282"/>
                    </a:lnTo>
                    <a:lnTo>
                      <a:pt x="128" y="271"/>
                    </a:lnTo>
                    <a:lnTo>
                      <a:pt x="119" y="260"/>
                    </a:lnTo>
                    <a:lnTo>
                      <a:pt x="111" y="248"/>
                    </a:lnTo>
                    <a:lnTo>
                      <a:pt x="105" y="237"/>
                    </a:lnTo>
                    <a:lnTo>
                      <a:pt x="105" y="237"/>
                    </a:lnTo>
                    <a:lnTo>
                      <a:pt x="97" y="225"/>
                    </a:lnTo>
                    <a:lnTo>
                      <a:pt x="91" y="211"/>
                    </a:lnTo>
                    <a:lnTo>
                      <a:pt x="85" y="197"/>
                    </a:lnTo>
                    <a:lnTo>
                      <a:pt x="81" y="183"/>
                    </a:lnTo>
                    <a:lnTo>
                      <a:pt x="78" y="168"/>
                    </a:lnTo>
                    <a:lnTo>
                      <a:pt x="75" y="153"/>
                    </a:lnTo>
                    <a:lnTo>
                      <a:pt x="74" y="138"/>
                    </a:lnTo>
                    <a:lnTo>
                      <a:pt x="73" y="122"/>
                    </a:lnTo>
                    <a:lnTo>
                      <a:pt x="73" y="122"/>
                    </a:lnTo>
                    <a:lnTo>
                      <a:pt x="74" y="103"/>
                    </a:lnTo>
                    <a:lnTo>
                      <a:pt x="76" y="88"/>
                    </a:lnTo>
                    <a:lnTo>
                      <a:pt x="78" y="76"/>
                    </a:lnTo>
                    <a:lnTo>
                      <a:pt x="79" y="69"/>
                    </a:lnTo>
                    <a:lnTo>
                      <a:pt x="79" y="69"/>
                    </a:lnTo>
                    <a:lnTo>
                      <a:pt x="81" y="63"/>
                    </a:lnTo>
                    <a:lnTo>
                      <a:pt x="84" y="57"/>
                    </a:lnTo>
                    <a:lnTo>
                      <a:pt x="89" y="51"/>
                    </a:lnTo>
                    <a:lnTo>
                      <a:pt x="94" y="47"/>
                    </a:lnTo>
                    <a:lnTo>
                      <a:pt x="100" y="43"/>
                    </a:lnTo>
                    <a:lnTo>
                      <a:pt x="107" y="41"/>
                    </a:lnTo>
                    <a:lnTo>
                      <a:pt x="113" y="38"/>
                    </a:lnTo>
                    <a:lnTo>
                      <a:pt x="121" y="37"/>
                    </a:lnTo>
                    <a:lnTo>
                      <a:pt x="121" y="37"/>
                    </a:lnTo>
                    <a:lnTo>
                      <a:pt x="126" y="38"/>
                    </a:lnTo>
                    <a:lnTo>
                      <a:pt x="131" y="39"/>
                    </a:lnTo>
                    <a:lnTo>
                      <a:pt x="131" y="39"/>
                    </a:lnTo>
                    <a:lnTo>
                      <a:pt x="139" y="43"/>
                    </a:lnTo>
                    <a:lnTo>
                      <a:pt x="146" y="47"/>
                    </a:lnTo>
                    <a:lnTo>
                      <a:pt x="153" y="52"/>
                    </a:lnTo>
                    <a:lnTo>
                      <a:pt x="157" y="59"/>
                    </a:lnTo>
                    <a:lnTo>
                      <a:pt x="160" y="66"/>
                    </a:lnTo>
                    <a:lnTo>
                      <a:pt x="163" y="75"/>
                    </a:lnTo>
                    <a:lnTo>
                      <a:pt x="164" y="83"/>
                    </a:lnTo>
                    <a:lnTo>
                      <a:pt x="161" y="92"/>
                    </a:lnTo>
                    <a:lnTo>
                      <a:pt x="161" y="92"/>
                    </a:lnTo>
                    <a:lnTo>
                      <a:pt x="161" y="92"/>
                    </a:lnTo>
                    <a:lnTo>
                      <a:pt x="161" y="92"/>
                    </a:lnTo>
                    <a:lnTo>
                      <a:pt x="160" y="98"/>
                    </a:lnTo>
                    <a:lnTo>
                      <a:pt x="160" y="98"/>
                    </a:lnTo>
                    <a:lnTo>
                      <a:pt x="159" y="108"/>
                    </a:lnTo>
                    <a:lnTo>
                      <a:pt x="158" y="122"/>
                    </a:lnTo>
                    <a:lnTo>
                      <a:pt x="158" y="122"/>
                    </a:lnTo>
                    <a:lnTo>
                      <a:pt x="159" y="133"/>
                    </a:lnTo>
                    <a:lnTo>
                      <a:pt x="160" y="144"/>
                    </a:lnTo>
                    <a:lnTo>
                      <a:pt x="163" y="158"/>
                    </a:lnTo>
                    <a:lnTo>
                      <a:pt x="167" y="171"/>
                    </a:lnTo>
                    <a:lnTo>
                      <a:pt x="167" y="171"/>
                    </a:lnTo>
                    <a:lnTo>
                      <a:pt x="181" y="105"/>
                    </a:lnTo>
                    <a:lnTo>
                      <a:pt x="181" y="105"/>
                    </a:lnTo>
                    <a:lnTo>
                      <a:pt x="182" y="97"/>
                    </a:lnTo>
                    <a:lnTo>
                      <a:pt x="184" y="89"/>
                    </a:lnTo>
                    <a:lnTo>
                      <a:pt x="184" y="73"/>
                    </a:lnTo>
                    <a:lnTo>
                      <a:pt x="183" y="57"/>
                    </a:lnTo>
                    <a:lnTo>
                      <a:pt x="181" y="49"/>
                    </a:lnTo>
                    <a:lnTo>
                      <a:pt x="179" y="42"/>
                    </a:lnTo>
                    <a:lnTo>
                      <a:pt x="175" y="34"/>
                    </a:lnTo>
                    <a:lnTo>
                      <a:pt x="172" y="28"/>
                    </a:lnTo>
                    <a:lnTo>
                      <a:pt x="168" y="21"/>
                    </a:lnTo>
                    <a:lnTo>
                      <a:pt x="164" y="16"/>
                    </a:lnTo>
                    <a:lnTo>
                      <a:pt x="158" y="12"/>
                    </a:lnTo>
                    <a:lnTo>
                      <a:pt x="153" y="7"/>
                    </a:lnTo>
                    <a:lnTo>
                      <a:pt x="146" y="4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33" y="1"/>
                    </a:lnTo>
                    <a:lnTo>
                      <a:pt x="125" y="0"/>
                    </a:lnTo>
                    <a:lnTo>
                      <a:pt x="118" y="1"/>
                    </a:lnTo>
                    <a:lnTo>
                      <a:pt x="110" y="1"/>
                    </a:lnTo>
                    <a:lnTo>
                      <a:pt x="103" y="3"/>
                    </a:lnTo>
                    <a:lnTo>
                      <a:pt x="94" y="5"/>
                    </a:lnTo>
                    <a:lnTo>
                      <a:pt x="87" y="8"/>
                    </a:lnTo>
                    <a:lnTo>
                      <a:pt x="79" y="13"/>
                    </a:lnTo>
                    <a:lnTo>
                      <a:pt x="72" y="17"/>
                    </a:lnTo>
                    <a:lnTo>
                      <a:pt x="64" y="22"/>
                    </a:lnTo>
                    <a:lnTo>
                      <a:pt x="57" y="29"/>
                    </a:lnTo>
                    <a:lnTo>
                      <a:pt x="50" y="36"/>
                    </a:lnTo>
                    <a:lnTo>
                      <a:pt x="44" y="45"/>
                    </a:lnTo>
                    <a:lnTo>
                      <a:pt x="38" y="54"/>
                    </a:lnTo>
                    <a:lnTo>
                      <a:pt x="33" y="64"/>
                    </a:lnTo>
                    <a:lnTo>
                      <a:pt x="29" y="76"/>
                    </a:lnTo>
                    <a:lnTo>
                      <a:pt x="29" y="76"/>
                    </a:lnTo>
                    <a:lnTo>
                      <a:pt x="19" y="107"/>
                    </a:lnTo>
                    <a:lnTo>
                      <a:pt x="12" y="136"/>
                    </a:lnTo>
                    <a:lnTo>
                      <a:pt x="5" y="164"/>
                    </a:lnTo>
                    <a:lnTo>
                      <a:pt x="2" y="191"/>
                    </a:lnTo>
                    <a:lnTo>
                      <a:pt x="0" y="219"/>
                    </a:lnTo>
                    <a:lnTo>
                      <a:pt x="0" y="248"/>
                    </a:lnTo>
                    <a:lnTo>
                      <a:pt x="1" y="279"/>
                    </a:lnTo>
                    <a:lnTo>
                      <a:pt x="4" y="313"/>
                    </a:lnTo>
                    <a:lnTo>
                      <a:pt x="4" y="313"/>
                    </a:lnTo>
                    <a:lnTo>
                      <a:pt x="7" y="324"/>
                    </a:lnTo>
                    <a:lnTo>
                      <a:pt x="9" y="334"/>
                    </a:lnTo>
                    <a:lnTo>
                      <a:pt x="14" y="342"/>
                    </a:lnTo>
                    <a:lnTo>
                      <a:pt x="17" y="350"/>
                    </a:lnTo>
                    <a:lnTo>
                      <a:pt x="21" y="356"/>
                    </a:lnTo>
                    <a:lnTo>
                      <a:pt x="27" y="363"/>
                    </a:lnTo>
                    <a:lnTo>
                      <a:pt x="32" y="368"/>
                    </a:lnTo>
                    <a:lnTo>
                      <a:pt x="37" y="372"/>
                    </a:lnTo>
                    <a:lnTo>
                      <a:pt x="43" y="377"/>
                    </a:lnTo>
                    <a:lnTo>
                      <a:pt x="49" y="380"/>
                    </a:lnTo>
                    <a:lnTo>
                      <a:pt x="61" y="384"/>
                    </a:lnTo>
                    <a:lnTo>
                      <a:pt x="75" y="387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96" y="389"/>
                    </a:lnTo>
                    <a:lnTo>
                      <a:pt x="96" y="389"/>
                    </a:lnTo>
                    <a:lnTo>
                      <a:pt x="142" y="389"/>
                    </a:lnTo>
                    <a:lnTo>
                      <a:pt x="234" y="389"/>
                    </a:lnTo>
                    <a:lnTo>
                      <a:pt x="188" y="5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47"/>
              <p:cNvSpPr>
                <a:spLocks/>
              </p:cNvSpPr>
              <p:nvPr/>
            </p:nvSpPr>
            <p:spPr bwMode="auto">
              <a:xfrm>
                <a:off x="2282825" y="3116263"/>
                <a:ext cx="306387" cy="306388"/>
              </a:xfrm>
              <a:custGeom>
                <a:avLst/>
                <a:gdLst>
                  <a:gd name="T0" fmla="*/ 4 w 193"/>
                  <a:gd name="T1" fmla="*/ 74 h 193"/>
                  <a:gd name="T2" fmla="*/ 0 w 193"/>
                  <a:gd name="T3" fmla="*/ 93 h 193"/>
                  <a:gd name="T4" fmla="*/ 3 w 193"/>
                  <a:gd name="T5" fmla="*/ 112 h 193"/>
                  <a:gd name="T6" fmla="*/ 7 w 193"/>
                  <a:gd name="T7" fmla="*/ 131 h 193"/>
                  <a:gd name="T8" fmla="*/ 15 w 193"/>
                  <a:gd name="T9" fmla="*/ 147 h 193"/>
                  <a:gd name="T10" fmla="*/ 26 w 193"/>
                  <a:gd name="T11" fmla="*/ 162 h 193"/>
                  <a:gd name="T12" fmla="*/ 40 w 193"/>
                  <a:gd name="T13" fmla="*/ 173 h 193"/>
                  <a:gd name="T14" fmla="*/ 57 w 193"/>
                  <a:gd name="T15" fmla="*/ 183 h 193"/>
                  <a:gd name="T16" fmla="*/ 75 w 193"/>
                  <a:gd name="T17" fmla="*/ 190 h 193"/>
                  <a:gd name="T18" fmla="*/ 85 w 193"/>
                  <a:gd name="T19" fmla="*/ 192 h 193"/>
                  <a:gd name="T20" fmla="*/ 104 w 193"/>
                  <a:gd name="T21" fmla="*/ 192 h 193"/>
                  <a:gd name="T22" fmla="*/ 123 w 193"/>
                  <a:gd name="T23" fmla="*/ 188 h 193"/>
                  <a:gd name="T24" fmla="*/ 140 w 193"/>
                  <a:gd name="T25" fmla="*/ 182 h 193"/>
                  <a:gd name="T26" fmla="*/ 156 w 193"/>
                  <a:gd name="T27" fmla="*/ 172 h 193"/>
                  <a:gd name="T28" fmla="*/ 170 w 193"/>
                  <a:gd name="T29" fmla="*/ 160 h 193"/>
                  <a:gd name="T30" fmla="*/ 180 w 193"/>
                  <a:gd name="T31" fmla="*/ 145 h 193"/>
                  <a:gd name="T32" fmla="*/ 188 w 193"/>
                  <a:gd name="T33" fmla="*/ 127 h 193"/>
                  <a:gd name="T34" fmla="*/ 191 w 193"/>
                  <a:gd name="T35" fmla="*/ 118 h 193"/>
                  <a:gd name="T36" fmla="*/ 193 w 193"/>
                  <a:gd name="T37" fmla="*/ 99 h 193"/>
                  <a:gd name="T38" fmla="*/ 192 w 193"/>
                  <a:gd name="T39" fmla="*/ 79 h 193"/>
                  <a:gd name="T40" fmla="*/ 187 w 193"/>
                  <a:gd name="T41" fmla="*/ 62 h 193"/>
                  <a:gd name="T42" fmla="*/ 179 w 193"/>
                  <a:gd name="T43" fmla="*/ 45 h 193"/>
                  <a:gd name="T44" fmla="*/ 167 w 193"/>
                  <a:gd name="T45" fmla="*/ 30 h 193"/>
                  <a:gd name="T46" fmla="*/ 154 w 193"/>
                  <a:gd name="T47" fmla="*/ 18 h 193"/>
                  <a:gd name="T48" fmla="*/ 137 w 193"/>
                  <a:gd name="T49" fmla="*/ 9 h 193"/>
                  <a:gd name="T50" fmla="*/ 119 w 193"/>
                  <a:gd name="T51" fmla="*/ 2 h 193"/>
                  <a:gd name="T52" fmla="*/ 110 w 193"/>
                  <a:gd name="T53" fmla="*/ 0 h 193"/>
                  <a:gd name="T54" fmla="*/ 90 w 193"/>
                  <a:gd name="T55" fmla="*/ 0 h 193"/>
                  <a:gd name="T56" fmla="*/ 71 w 193"/>
                  <a:gd name="T57" fmla="*/ 3 h 193"/>
                  <a:gd name="T58" fmla="*/ 54 w 193"/>
                  <a:gd name="T59" fmla="*/ 10 h 193"/>
                  <a:gd name="T60" fmla="*/ 39 w 193"/>
                  <a:gd name="T61" fmla="*/ 19 h 193"/>
                  <a:gd name="T62" fmla="*/ 25 w 193"/>
                  <a:gd name="T63" fmla="*/ 32 h 193"/>
                  <a:gd name="T64" fmla="*/ 14 w 193"/>
                  <a:gd name="T65" fmla="*/ 47 h 193"/>
                  <a:gd name="T66" fmla="*/ 6 w 193"/>
                  <a:gd name="T67" fmla="*/ 64 h 193"/>
                  <a:gd name="T68" fmla="*/ 4 w 193"/>
                  <a:gd name="T69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3" h="193">
                    <a:moveTo>
                      <a:pt x="4" y="74"/>
                    </a:moveTo>
                    <a:lnTo>
                      <a:pt x="4" y="74"/>
                    </a:lnTo>
                    <a:lnTo>
                      <a:pt x="2" y="84"/>
                    </a:lnTo>
                    <a:lnTo>
                      <a:pt x="0" y="93"/>
                    </a:lnTo>
                    <a:lnTo>
                      <a:pt x="2" y="103"/>
                    </a:lnTo>
                    <a:lnTo>
                      <a:pt x="3" y="112"/>
                    </a:lnTo>
                    <a:lnTo>
                      <a:pt x="5" y="121"/>
                    </a:lnTo>
                    <a:lnTo>
                      <a:pt x="7" y="131"/>
                    </a:lnTo>
                    <a:lnTo>
                      <a:pt x="11" y="139"/>
                    </a:lnTo>
                    <a:lnTo>
                      <a:pt x="15" y="147"/>
                    </a:lnTo>
                    <a:lnTo>
                      <a:pt x="21" y="154"/>
                    </a:lnTo>
                    <a:lnTo>
                      <a:pt x="26" y="162"/>
                    </a:lnTo>
                    <a:lnTo>
                      <a:pt x="34" y="168"/>
                    </a:lnTo>
                    <a:lnTo>
                      <a:pt x="40" y="173"/>
                    </a:lnTo>
                    <a:lnTo>
                      <a:pt x="49" y="179"/>
                    </a:lnTo>
                    <a:lnTo>
                      <a:pt x="57" y="183"/>
                    </a:lnTo>
                    <a:lnTo>
                      <a:pt x="66" y="187"/>
                    </a:lnTo>
                    <a:lnTo>
                      <a:pt x="75" y="190"/>
                    </a:lnTo>
                    <a:lnTo>
                      <a:pt x="75" y="190"/>
                    </a:lnTo>
                    <a:lnTo>
                      <a:pt x="85" y="192"/>
                    </a:lnTo>
                    <a:lnTo>
                      <a:pt x="95" y="193"/>
                    </a:lnTo>
                    <a:lnTo>
                      <a:pt x="104" y="192"/>
                    </a:lnTo>
                    <a:lnTo>
                      <a:pt x="114" y="191"/>
                    </a:lnTo>
                    <a:lnTo>
                      <a:pt x="123" y="188"/>
                    </a:lnTo>
                    <a:lnTo>
                      <a:pt x="131" y="186"/>
                    </a:lnTo>
                    <a:lnTo>
                      <a:pt x="140" y="182"/>
                    </a:lnTo>
                    <a:lnTo>
                      <a:pt x="148" y="178"/>
                    </a:lnTo>
                    <a:lnTo>
                      <a:pt x="156" y="172"/>
                    </a:lnTo>
                    <a:lnTo>
                      <a:pt x="163" y="167"/>
                    </a:lnTo>
                    <a:lnTo>
                      <a:pt x="170" y="160"/>
                    </a:lnTo>
                    <a:lnTo>
                      <a:pt x="175" y="153"/>
                    </a:lnTo>
                    <a:lnTo>
                      <a:pt x="180" y="145"/>
                    </a:lnTo>
                    <a:lnTo>
                      <a:pt x="185" y="136"/>
                    </a:lnTo>
                    <a:lnTo>
                      <a:pt x="188" y="127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3" y="108"/>
                    </a:lnTo>
                    <a:lnTo>
                      <a:pt x="193" y="99"/>
                    </a:lnTo>
                    <a:lnTo>
                      <a:pt x="193" y="89"/>
                    </a:lnTo>
                    <a:lnTo>
                      <a:pt x="192" y="79"/>
                    </a:lnTo>
                    <a:lnTo>
                      <a:pt x="190" y="71"/>
                    </a:lnTo>
                    <a:lnTo>
                      <a:pt x="187" y="62"/>
                    </a:lnTo>
                    <a:lnTo>
                      <a:pt x="184" y="54"/>
                    </a:lnTo>
                    <a:lnTo>
                      <a:pt x="179" y="45"/>
                    </a:lnTo>
                    <a:lnTo>
                      <a:pt x="174" y="38"/>
                    </a:lnTo>
                    <a:lnTo>
                      <a:pt x="167" y="30"/>
                    </a:lnTo>
                    <a:lnTo>
                      <a:pt x="161" y="24"/>
                    </a:lnTo>
                    <a:lnTo>
                      <a:pt x="154" y="18"/>
                    </a:lnTo>
                    <a:lnTo>
                      <a:pt x="146" y="13"/>
                    </a:lnTo>
                    <a:lnTo>
                      <a:pt x="137" y="9"/>
                    </a:lnTo>
                    <a:lnTo>
                      <a:pt x="129" y="5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90" y="0"/>
                    </a:lnTo>
                    <a:lnTo>
                      <a:pt x="81" y="1"/>
                    </a:lnTo>
                    <a:lnTo>
                      <a:pt x="71" y="3"/>
                    </a:lnTo>
                    <a:lnTo>
                      <a:pt x="63" y="6"/>
                    </a:lnTo>
                    <a:lnTo>
                      <a:pt x="54" y="10"/>
                    </a:lnTo>
                    <a:lnTo>
                      <a:pt x="47" y="14"/>
                    </a:lnTo>
                    <a:lnTo>
                      <a:pt x="39" y="19"/>
                    </a:lnTo>
                    <a:lnTo>
                      <a:pt x="32" y="26"/>
                    </a:lnTo>
                    <a:lnTo>
                      <a:pt x="25" y="32"/>
                    </a:lnTo>
                    <a:lnTo>
                      <a:pt x="19" y="40"/>
                    </a:lnTo>
                    <a:lnTo>
                      <a:pt x="14" y="47"/>
                    </a:lnTo>
                    <a:lnTo>
                      <a:pt x="10" y="56"/>
                    </a:lnTo>
                    <a:lnTo>
                      <a:pt x="6" y="64"/>
                    </a:lnTo>
                    <a:lnTo>
                      <a:pt x="4" y="74"/>
                    </a:lnTo>
                    <a:lnTo>
                      <a:pt x="4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990420" y="3166996"/>
              <a:ext cx="203132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 typeface="Wingdings" pitchFamily="2" charset="2"/>
                <a:buNone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行医过程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中和</a:t>
              </a: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患者交流、沟通是</a:t>
              </a: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zh-CN" altLang="en-US" sz="2400" b="1" dirty="0" smtClean="0">
                  <a:solidFill>
                    <a:srgbClr val="00009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人文</a:t>
              </a:r>
              <a:endParaRPr lang="zh-CN" altLang="en-US" dirty="0">
                <a:solidFill>
                  <a:srgbClr val="0000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59575" y="2100351"/>
            <a:ext cx="2239769" cy="2087684"/>
            <a:chOff x="5388382" y="2141320"/>
            <a:chExt cx="2239769" cy="2087684"/>
          </a:xfrm>
        </p:grpSpPr>
        <p:sp>
          <p:nvSpPr>
            <p:cNvPr id="6" name="矩形 5"/>
            <p:cNvSpPr/>
            <p:nvPr/>
          </p:nvSpPr>
          <p:spPr>
            <a:xfrm>
              <a:off x="5388382" y="3213341"/>
              <a:ext cx="223976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Wingdings" pitchFamily="2" charset="2"/>
                <a:buNone/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将来成为</a:t>
              </a: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名医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生</a:t>
              </a:r>
              <a:endPara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buFont typeface="Wingdings" pitchFamily="2" charset="2"/>
                <a:buNone/>
              </a:pPr>
              <a:r>
                <a:rPr lang="zh-CN" altLang="en-US" sz="2400" b="1" dirty="0" smtClean="0">
                  <a:solidFill>
                    <a:srgbClr val="00009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事业</a:t>
              </a:r>
              <a:endParaRPr lang="en-US" altLang="zh-CN" dirty="0">
                <a:solidFill>
                  <a:srgbClr val="0000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26"/>
            <p:cNvSpPr>
              <a:spLocks noEditPoints="1"/>
            </p:cNvSpPr>
            <p:nvPr/>
          </p:nvSpPr>
          <p:spPr bwMode="auto">
            <a:xfrm>
              <a:off x="5900920" y="2141320"/>
              <a:ext cx="1214694" cy="906634"/>
            </a:xfrm>
            <a:custGeom>
              <a:avLst/>
              <a:gdLst>
                <a:gd name="T0" fmla="*/ 35 w 585"/>
                <a:gd name="T1" fmla="*/ 85 h 437"/>
                <a:gd name="T2" fmla="*/ 174 w 585"/>
                <a:gd name="T3" fmla="*/ 85 h 437"/>
                <a:gd name="T4" fmla="*/ 181 w 585"/>
                <a:gd name="T5" fmla="*/ 78 h 437"/>
                <a:gd name="T6" fmla="*/ 181 w 585"/>
                <a:gd name="T7" fmla="*/ 41 h 437"/>
                <a:gd name="T8" fmla="*/ 217 w 585"/>
                <a:gd name="T9" fmla="*/ 0 h 437"/>
                <a:gd name="T10" fmla="*/ 368 w 585"/>
                <a:gd name="T11" fmla="*/ 0 h 437"/>
                <a:gd name="T12" fmla="*/ 403 w 585"/>
                <a:gd name="T13" fmla="*/ 41 h 437"/>
                <a:gd name="T14" fmla="*/ 403 w 585"/>
                <a:gd name="T15" fmla="*/ 78 h 437"/>
                <a:gd name="T16" fmla="*/ 410 w 585"/>
                <a:gd name="T17" fmla="*/ 85 h 437"/>
                <a:gd name="T18" fmla="*/ 550 w 585"/>
                <a:gd name="T19" fmla="*/ 85 h 437"/>
                <a:gd name="T20" fmla="*/ 585 w 585"/>
                <a:gd name="T21" fmla="*/ 120 h 437"/>
                <a:gd name="T22" fmla="*/ 585 w 585"/>
                <a:gd name="T23" fmla="*/ 402 h 437"/>
                <a:gd name="T24" fmla="*/ 550 w 585"/>
                <a:gd name="T25" fmla="*/ 437 h 437"/>
                <a:gd name="T26" fmla="*/ 35 w 585"/>
                <a:gd name="T27" fmla="*/ 437 h 437"/>
                <a:gd name="T28" fmla="*/ 0 w 585"/>
                <a:gd name="T29" fmla="*/ 402 h 437"/>
                <a:gd name="T30" fmla="*/ 0 w 585"/>
                <a:gd name="T31" fmla="*/ 120 h 437"/>
                <a:gd name="T32" fmla="*/ 35 w 585"/>
                <a:gd name="T33" fmla="*/ 85 h 437"/>
                <a:gd name="T34" fmla="*/ 205 w 585"/>
                <a:gd name="T35" fmla="*/ 85 h 437"/>
                <a:gd name="T36" fmla="*/ 379 w 585"/>
                <a:gd name="T37" fmla="*/ 85 h 437"/>
                <a:gd name="T38" fmla="*/ 386 w 585"/>
                <a:gd name="T39" fmla="*/ 78 h 437"/>
                <a:gd name="T40" fmla="*/ 386 w 585"/>
                <a:gd name="T41" fmla="*/ 41 h 437"/>
                <a:gd name="T42" fmla="*/ 368 w 585"/>
                <a:gd name="T43" fmla="*/ 20 h 437"/>
                <a:gd name="T44" fmla="*/ 217 w 585"/>
                <a:gd name="T45" fmla="*/ 20 h 437"/>
                <a:gd name="T46" fmla="*/ 199 w 585"/>
                <a:gd name="T47" fmla="*/ 41 h 437"/>
                <a:gd name="T48" fmla="*/ 199 w 585"/>
                <a:gd name="T49" fmla="*/ 78 h 437"/>
                <a:gd name="T50" fmla="*/ 205 w 585"/>
                <a:gd name="T51" fmla="*/ 85 h 437"/>
                <a:gd name="T52" fmla="*/ 201 w 585"/>
                <a:gd name="T53" fmla="*/ 213 h 437"/>
                <a:gd name="T54" fmla="*/ 241 w 585"/>
                <a:gd name="T55" fmla="*/ 213 h 437"/>
                <a:gd name="T56" fmla="*/ 244 w 585"/>
                <a:gd name="T57" fmla="*/ 210 h 437"/>
                <a:gd name="T58" fmla="*/ 244 w 585"/>
                <a:gd name="T59" fmla="*/ 170 h 437"/>
                <a:gd name="T60" fmla="*/ 261 w 585"/>
                <a:gd name="T61" fmla="*/ 154 h 437"/>
                <a:gd name="T62" fmla="*/ 324 w 585"/>
                <a:gd name="T63" fmla="*/ 154 h 437"/>
                <a:gd name="T64" fmla="*/ 340 w 585"/>
                <a:gd name="T65" fmla="*/ 170 h 437"/>
                <a:gd name="T66" fmla="*/ 340 w 585"/>
                <a:gd name="T67" fmla="*/ 210 h 437"/>
                <a:gd name="T68" fmla="*/ 343 w 585"/>
                <a:gd name="T69" fmla="*/ 213 h 437"/>
                <a:gd name="T70" fmla="*/ 383 w 585"/>
                <a:gd name="T71" fmla="*/ 213 h 437"/>
                <a:gd name="T72" fmla="*/ 399 w 585"/>
                <a:gd name="T73" fmla="*/ 230 h 437"/>
                <a:gd name="T74" fmla="*/ 399 w 585"/>
                <a:gd name="T75" fmla="*/ 292 h 437"/>
                <a:gd name="T76" fmla="*/ 383 w 585"/>
                <a:gd name="T77" fmla="*/ 308 h 437"/>
                <a:gd name="T78" fmla="*/ 343 w 585"/>
                <a:gd name="T79" fmla="*/ 308 h 437"/>
                <a:gd name="T80" fmla="*/ 340 w 585"/>
                <a:gd name="T81" fmla="*/ 312 h 437"/>
                <a:gd name="T82" fmla="*/ 340 w 585"/>
                <a:gd name="T83" fmla="*/ 352 h 437"/>
                <a:gd name="T84" fmla="*/ 324 w 585"/>
                <a:gd name="T85" fmla="*/ 368 h 437"/>
                <a:gd name="T86" fmla="*/ 261 w 585"/>
                <a:gd name="T87" fmla="*/ 368 h 437"/>
                <a:gd name="T88" fmla="*/ 244 w 585"/>
                <a:gd name="T89" fmla="*/ 352 h 437"/>
                <a:gd name="T90" fmla="*/ 244 w 585"/>
                <a:gd name="T91" fmla="*/ 312 h 437"/>
                <a:gd name="T92" fmla="*/ 241 w 585"/>
                <a:gd name="T93" fmla="*/ 308 h 437"/>
                <a:gd name="T94" fmla="*/ 201 w 585"/>
                <a:gd name="T95" fmla="*/ 308 h 437"/>
                <a:gd name="T96" fmla="*/ 185 w 585"/>
                <a:gd name="T97" fmla="*/ 292 h 437"/>
                <a:gd name="T98" fmla="*/ 185 w 585"/>
                <a:gd name="T99" fmla="*/ 230 h 437"/>
                <a:gd name="T100" fmla="*/ 201 w 585"/>
                <a:gd name="T101" fmla="*/ 213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5" h="437">
                  <a:moveTo>
                    <a:pt x="35" y="85"/>
                  </a:moveTo>
                  <a:cubicBezTo>
                    <a:pt x="174" y="85"/>
                    <a:pt x="174" y="85"/>
                    <a:pt x="174" y="85"/>
                  </a:cubicBezTo>
                  <a:cubicBezTo>
                    <a:pt x="178" y="85"/>
                    <a:pt x="181" y="82"/>
                    <a:pt x="181" y="78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81" y="18"/>
                    <a:pt x="197" y="0"/>
                    <a:pt x="217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87" y="0"/>
                    <a:pt x="403" y="18"/>
                    <a:pt x="403" y="41"/>
                  </a:cubicBezTo>
                  <a:cubicBezTo>
                    <a:pt x="403" y="78"/>
                    <a:pt x="403" y="78"/>
                    <a:pt x="403" y="78"/>
                  </a:cubicBezTo>
                  <a:cubicBezTo>
                    <a:pt x="403" y="82"/>
                    <a:pt x="406" y="85"/>
                    <a:pt x="410" y="85"/>
                  </a:cubicBezTo>
                  <a:cubicBezTo>
                    <a:pt x="550" y="85"/>
                    <a:pt x="550" y="85"/>
                    <a:pt x="550" y="85"/>
                  </a:cubicBezTo>
                  <a:cubicBezTo>
                    <a:pt x="569" y="85"/>
                    <a:pt x="585" y="101"/>
                    <a:pt x="585" y="120"/>
                  </a:cubicBezTo>
                  <a:cubicBezTo>
                    <a:pt x="585" y="402"/>
                    <a:pt x="585" y="402"/>
                    <a:pt x="585" y="402"/>
                  </a:cubicBezTo>
                  <a:cubicBezTo>
                    <a:pt x="585" y="421"/>
                    <a:pt x="569" y="437"/>
                    <a:pt x="550" y="437"/>
                  </a:cubicBezTo>
                  <a:cubicBezTo>
                    <a:pt x="35" y="437"/>
                    <a:pt x="35" y="437"/>
                    <a:pt x="35" y="437"/>
                  </a:cubicBezTo>
                  <a:cubicBezTo>
                    <a:pt x="15" y="437"/>
                    <a:pt x="0" y="421"/>
                    <a:pt x="0" y="40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01"/>
                    <a:pt x="15" y="85"/>
                    <a:pt x="35" y="85"/>
                  </a:cubicBezTo>
                  <a:close/>
                  <a:moveTo>
                    <a:pt x="205" y="85"/>
                  </a:moveTo>
                  <a:cubicBezTo>
                    <a:pt x="379" y="85"/>
                    <a:pt x="379" y="85"/>
                    <a:pt x="379" y="85"/>
                  </a:cubicBezTo>
                  <a:cubicBezTo>
                    <a:pt x="383" y="85"/>
                    <a:pt x="386" y="82"/>
                    <a:pt x="386" y="78"/>
                  </a:cubicBezTo>
                  <a:cubicBezTo>
                    <a:pt x="386" y="41"/>
                    <a:pt x="386" y="41"/>
                    <a:pt x="386" y="41"/>
                  </a:cubicBezTo>
                  <a:cubicBezTo>
                    <a:pt x="386" y="24"/>
                    <a:pt x="383" y="20"/>
                    <a:pt x="368" y="20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02" y="20"/>
                    <a:pt x="199" y="25"/>
                    <a:pt x="199" y="41"/>
                  </a:cubicBezTo>
                  <a:cubicBezTo>
                    <a:pt x="199" y="78"/>
                    <a:pt x="199" y="78"/>
                    <a:pt x="199" y="78"/>
                  </a:cubicBezTo>
                  <a:cubicBezTo>
                    <a:pt x="199" y="82"/>
                    <a:pt x="201" y="85"/>
                    <a:pt x="205" y="85"/>
                  </a:cubicBezTo>
                  <a:close/>
                  <a:moveTo>
                    <a:pt x="201" y="213"/>
                  </a:moveTo>
                  <a:cubicBezTo>
                    <a:pt x="241" y="213"/>
                    <a:pt x="241" y="213"/>
                    <a:pt x="241" y="213"/>
                  </a:cubicBezTo>
                  <a:cubicBezTo>
                    <a:pt x="243" y="213"/>
                    <a:pt x="244" y="212"/>
                    <a:pt x="244" y="210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4" y="161"/>
                    <a:pt x="252" y="154"/>
                    <a:pt x="261" y="154"/>
                  </a:cubicBezTo>
                  <a:cubicBezTo>
                    <a:pt x="324" y="154"/>
                    <a:pt x="324" y="154"/>
                    <a:pt x="324" y="154"/>
                  </a:cubicBezTo>
                  <a:cubicBezTo>
                    <a:pt x="333" y="154"/>
                    <a:pt x="340" y="161"/>
                    <a:pt x="340" y="170"/>
                  </a:cubicBezTo>
                  <a:cubicBezTo>
                    <a:pt x="340" y="210"/>
                    <a:pt x="340" y="210"/>
                    <a:pt x="340" y="210"/>
                  </a:cubicBezTo>
                  <a:cubicBezTo>
                    <a:pt x="340" y="212"/>
                    <a:pt x="342" y="213"/>
                    <a:pt x="343" y="213"/>
                  </a:cubicBezTo>
                  <a:cubicBezTo>
                    <a:pt x="383" y="213"/>
                    <a:pt x="383" y="213"/>
                    <a:pt x="383" y="213"/>
                  </a:cubicBezTo>
                  <a:cubicBezTo>
                    <a:pt x="392" y="213"/>
                    <a:pt x="399" y="221"/>
                    <a:pt x="399" y="230"/>
                  </a:cubicBezTo>
                  <a:cubicBezTo>
                    <a:pt x="399" y="292"/>
                    <a:pt x="399" y="292"/>
                    <a:pt x="399" y="292"/>
                  </a:cubicBezTo>
                  <a:cubicBezTo>
                    <a:pt x="399" y="301"/>
                    <a:pt x="392" y="308"/>
                    <a:pt x="383" y="308"/>
                  </a:cubicBezTo>
                  <a:cubicBezTo>
                    <a:pt x="343" y="308"/>
                    <a:pt x="343" y="308"/>
                    <a:pt x="343" y="308"/>
                  </a:cubicBezTo>
                  <a:cubicBezTo>
                    <a:pt x="342" y="308"/>
                    <a:pt x="340" y="310"/>
                    <a:pt x="340" y="312"/>
                  </a:cubicBezTo>
                  <a:cubicBezTo>
                    <a:pt x="340" y="352"/>
                    <a:pt x="340" y="352"/>
                    <a:pt x="340" y="352"/>
                  </a:cubicBezTo>
                  <a:cubicBezTo>
                    <a:pt x="340" y="361"/>
                    <a:pt x="333" y="368"/>
                    <a:pt x="324" y="368"/>
                  </a:cubicBezTo>
                  <a:cubicBezTo>
                    <a:pt x="261" y="368"/>
                    <a:pt x="261" y="368"/>
                    <a:pt x="261" y="368"/>
                  </a:cubicBezTo>
                  <a:cubicBezTo>
                    <a:pt x="252" y="368"/>
                    <a:pt x="244" y="361"/>
                    <a:pt x="244" y="352"/>
                  </a:cubicBezTo>
                  <a:cubicBezTo>
                    <a:pt x="244" y="312"/>
                    <a:pt x="244" y="312"/>
                    <a:pt x="244" y="312"/>
                  </a:cubicBezTo>
                  <a:cubicBezTo>
                    <a:pt x="244" y="310"/>
                    <a:pt x="243" y="308"/>
                    <a:pt x="241" y="308"/>
                  </a:cubicBezTo>
                  <a:cubicBezTo>
                    <a:pt x="201" y="308"/>
                    <a:pt x="201" y="308"/>
                    <a:pt x="201" y="308"/>
                  </a:cubicBezTo>
                  <a:cubicBezTo>
                    <a:pt x="192" y="308"/>
                    <a:pt x="185" y="301"/>
                    <a:pt x="185" y="292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5" y="221"/>
                    <a:pt x="192" y="213"/>
                    <a:pt x="201" y="213"/>
                  </a:cubicBezTo>
                  <a:close/>
                </a:path>
              </a:pathLst>
            </a:custGeom>
            <a:solidFill>
              <a:srgbClr val="00009D"/>
            </a:solidFill>
            <a:ln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矩形 44"/>
          <p:cNvSpPr/>
          <p:nvPr/>
        </p:nvSpPr>
        <p:spPr>
          <a:xfrm>
            <a:off x="3075071" y="4640647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仁心仁术</a:t>
            </a:r>
            <a:endParaRPr lang="en-US" altLang="zh-CN" sz="4000" dirty="0" smtClean="0">
              <a:solidFill>
                <a:srgbClr val="FF0000"/>
              </a:solidFill>
            </a:endParaRPr>
          </a:p>
          <a:p>
            <a:r>
              <a:rPr lang="zh-CN" altLang="en-US" sz="4000" dirty="0" smtClean="0">
                <a:solidFill>
                  <a:srgbClr val="FF0000"/>
                </a:solidFill>
              </a:rPr>
              <a:t>求是求新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67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2014-12-26  2014科教年会颁奖PPT  20141227.potx" id="{044B7B94-204E-4577-9CE0-25DD6D14B40E}" vid="{0E5CAB14-6F0A-4FD4-AE80-9427A6C64D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2014-12-26  2014科教年会颁奖PPT  20141227</Template>
  <TotalTime>4209</TotalTime>
  <Words>1076</Words>
  <Application>Microsoft Office PowerPoint</Application>
  <PresentationFormat>自定义</PresentationFormat>
  <Paragraphs>153</Paragraphs>
  <Slides>28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3_Office 主题​​</vt:lpstr>
      <vt:lpstr>幻灯片 1</vt:lpstr>
      <vt:lpstr>幻灯片 2</vt:lpstr>
      <vt:lpstr>以学生为中心各类教学方法的改革</vt:lpstr>
      <vt:lpstr>如何打造临床医学专业的“金课”   培养有“温度”的卓越医学人才呢？</vt:lpstr>
      <vt:lpstr>幻灯片 5</vt:lpstr>
      <vt:lpstr>幻灯片 6</vt:lpstr>
      <vt:lpstr>幻灯片 7</vt:lpstr>
      <vt:lpstr>如何打造临床医学专业的“金课”   培养有“温度”的卓越医学人才呢？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</cp:lastModifiedBy>
  <cp:revision>25</cp:revision>
  <dcterms:created xsi:type="dcterms:W3CDTF">2016-11-25T08:37:10Z</dcterms:created>
  <dcterms:modified xsi:type="dcterms:W3CDTF">2019-04-02T04:12:35Z</dcterms:modified>
</cp:coreProperties>
</file>